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300" r:id="rId8"/>
    <p:sldId id="285" r:id="rId9"/>
    <p:sldId id="284" r:id="rId10"/>
    <p:sldId id="286" r:id="rId11"/>
    <p:sldId id="301" r:id="rId12"/>
    <p:sldId id="303" r:id="rId13"/>
    <p:sldId id="302" r:id="rId14"/>
    <p:sldId id="288" r:id="rId15"/>
    <p:sldId id="304" r:id="rId16"/>
    <p:sldId id="306" r:id="rId17"/>
    <p:sldId id="307" r:id="rId18"/>
    <p:sldId id="309" r:id="rId19"/>
    <p:sldId id="305" r:id="rId20"/>
    <p:sldId id="310" r:id="rId21"/>
    <p:sldId id="311" r:id="rId22"/>
    <p:sldId id="312" r:id="rId23"/>
    <p:sldId id="289" r:id="rId24"/>
    <p:sldId id="313" r:id="rId25"/>
    <p:sldId id="314" r:id="rId26"/>
    <p:sldId id="315" r:id="rId27"/>
    <p:sldId id="316" r:id="rId28"/>
    <p:sldId id="318" r:id="rId29"/>
    <p:sldId id="290" r:id="rId30"/>
    <p:sldId id="319" r:id="rId31"/>
    <p:sldId id="320" r:id="rId32"/>
    <p:sldId id="322" r:id="rId33"/>
    <p:sldId id="323" r:id="rId34"/>
    <p:sldId id="291" r:id="rId35"/>
    <p:sldId id="298" r:id="rId36"/>
    <p:sldId id="31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19" autoAdjust="0"/>
  </p:normalViewPr>
  <p:slideViewPr>
    <p:cSldViewPr snapToGrid="0">
      <p:cViewPr varScale="1">
        <p:scale>
          <a:sx n="87" d="100"/>
          <a:sy n="87" d="100"/>
        </p:scale>
        <p:origin x="60"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754A2A0-41CE-428B-9DDC-DCD1FD12D16A}">
      <dgm:prSet/>
      <dgm:spPr/>
      <dgm:t>
        <a:bodyPr/>
        <a:lstStyle/>
        <a:p>
          <a:pPr>
            <a:lnSpc>
              <a:spcPct val="100000"/>
            </a:lnSpc>
          </a:pPr>
          <a:endParaRPr lang="en-US" dirty="0"/>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DCCE571A-4D30-4294-ABAF-6885F619D2D9}">
      <dgm:prSet/>
      <dgm:spPr/>
      <dgm:t>
        <a:bodyPr/>
        <a:lstStyle/>
        <a:p>
          <a:pPr>
            <a:lnSpc>
              <a:spcPct val="100000"/>
            </a:lnSpc>
          </a:pPr>
          <a:endParaRPr lang="en-US" dirty="0"/>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Active Learning</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pPr>
          <a:endParaRPr lang="en-US" dirty="0"/>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Introduction of Clustering</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pPr>
            <a:lnSpc>
              <a:spcPct val="100000"/>
            </a:lnSpc>
          </a:pPr>
          <a:r>
            <a:rPr lang="en-US" dirty="0"/>
            <a:t>Objectives</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pPr>
            <a:lnSpc>
              <a:spcPct val="100000"/>
            </a:lnSpc>
          </a:pPr>
          <a:r>
            <a:rPr lang="en-US" dirty="0"/>
            <a:t>Definition</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pPr>
            <a:lnSpc>
              <a:spcPct val="100000"/>
            </a:lnSpc>
          </a:pPr>
          <a:r>
            <a:rPr lang="en-US" dirty="0"/>
            <a:t>Introduction of Analytics and filtering</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F74BC01B-5E1E-4ADD-9515-00356B79D176}">
      <dgm:prSet/>
      <dgm:spPr/>
      <dgm:t>
        <a:bodyPr/>
        <a:lstStyle/>
        <a:p>
          <a:pPr>
            <a:lnSpc>
              <a:spcPct val="100000"/>
            </a:lnSpc>
          </a:pPr>
          <a:r>
            <a:rPr lang="en-US" dirty="0"/>
            <a:t>Comparison of Clustering Methods</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C2F66EED-74C3-4F36-A1D4-8AFCBB009938}">
      <dgm:prSet/>
      <dgm:spPr/>
      <dgm:t>
        <a:bodyPr/>
        <a:lstStyle/>
        <a:p>
          <a:pPr>
            <a:lnSpc>
              <a:spcPct val="100000"/>
            </a:lnSpc>
          </a:pPr>
          <a:r>
            <a:rPr lang="en-US" dirty="0"/>
            <a:t>Introduction</a:t>
          </a:r>
        </a:p>
      </dgm:t>
    </dgm:pt>
    <dgm:pt modelId="{F9BAA161-AAEC-4A41-B4D9-A27EAD80526E}" type="sibTrans" cxnId="{7A243DB8-C0B8-4718-B558-CE939B8FF03E}">
      <dgm:prSet/>
      <dgm:spPr/>
      <dgm:t>
        <a:bodyPr/>
        <a:lstStyle/>
        <a:p>
          <a:endParaRPr lang="en-US"/>
        </a:p>
      </dgm:t>
    </dgm:pt>
    <dgm:pt modelId="{5CF5C62A-BD1A-4922-92B6-33ECA44C1F76}" type="parTrans" cxnId="{7A243DB8-C0B8-4718-B558-CE939B8FF03E}">
      <dgm:prSet/>
      <dgm:spPr/>
      <dgm:t>
        <a:bodyPr/>
        <a:lstStyle/>
        <a:p>
          <a:endParaRPr lang="en-US"/>
        </a:p>
      </dgm:t>
    </dgm:pt>
    <dgm:pt modelId="{D15A4CD8-0331-4606-AC16-9BE797373B6E}">
      <dgm:prSet custScaleX="117275" custLinFactX="-71499" custLinFactNeighborX="-100000" custLinFactNeighborY="991"/>
      <dgm:spPr/>
      <dgm:t>
        <a:bodyPr/>
        <a:lstStyle/>
        <a:p>
          <a:pPr>
            <a:lnSpc>
              <a:spcPct val="100000"/>
            </a:lnSpc>
          </a:pPr>
          <a:r>
            <a:rPr lang="en-US" dirty="0"/>
            <a:t>Technologies used</a:t>
          </a:r>
        </a:p>
      </dgm:t>
    </dgm:pt>
    <dgm:pt modelId="{729662F5-39EB-433F-9BC9-32523FE2123E}" type="parTrans" cxnId="{A3BD20CB-7299-43E9-BD6F-BECA058F6194}">
      <dgm:prSet/>
      <dgm:spPr/>
      <dgm:t>
        <a:bodyPr/>
        <a:lstStyle/>
        <a:p>
          <a:endParaRPr lang="en-SG"/>
        </a:p>
      </dgm:t>
    </dgm:pt>
    <dgm:pt modelId="{91122CEC-1A3C-4CD1-BA8A-3C38E73E3989}" type="sibTrans" cxnId="{A3BD20CB-7299-43E9-BD6F-BECA058F6194}">
      <dgm:prSet/>
      <dgm:spPr/>
      <dgm:t>
        <a:bodyPr/>
        <a:lstStyle/>
        <a:p>
          <a:endParaRPr lang="en-SG"/>
        </a:p>
      </dgm:t>
    </dgm:pt>
    <dgm:pt modelId="{38F7A580-7967-452C-87A4-E4AC05036B0F}">
      <dgm:prSet/>
      <dgm:spPr/>
      <dgm:t>
        <a:bodyPr/>
        <a:lstStyle/>
        <a:p>
          <a:pPr>
            <a:lnSpc>
              <a:spcPct val="100000"/>
            </a:lnSpc>
          </a:pPr>
          <a:r>
            <a:rPr lang="en-US" dirty="0"/>
            <a:t>Proposed LMS</a:t>
          </a:r>
        </a:p>
      </dgm:t>
    </dgm:pt>
    <dgm:pt modelId="{78C945CA-FF8A-4B81-9EFB-FA1C198B8C8B}" type="parTrans" cxnId="{B022EC53-0B5A-40E6-88EC-65AD67BCA045}">
      <dgm:prSet/>
      <dgm:spPr/>
    </dgm:pt>
    <dgm:pt modelId="{5410C840-7E5F-436B-AB3C-89A892A89165}" type="sibTrans" cxnId="{B022EC53-0B5A-40E6-88EC-65AD67BCA045}">
      <dgm:prSet/>
      <dgm:spPr/>
    </dgm:pt>
    <dgm:pt modelId="{D7F0FA46-F35B-47EA-AC52-C1FD07132CFB}">
      <dgm:prSet/>
      <dgm:spPr/>
      <dgm:t>
        <a:bodyPr/>
        <a:lstStyle/>
        <a:p>
          <a:pPr>
            <a:lnSpc>
              <a:spcPct val="100000"/>
            </a:lnSpc>
          </a:pPr>
          <a:r>
            <a:rPr lang="en-US" dirty="0"/>
            <a:t>Demo</a:t>
          </a:r>
        </a:p>
      </dgm:t>
    </dgm:pt>
    <dgm:pt modelId="{4A1EB342-9331-4C03-A997-147712144F2D}" type="parTrans" cxnId="{54B4C4DC-5C5D-4982-84A3-3150603FE9BD}">
      <dgm:prSet/>
      <dgm:spPr/>
    </dgm:pt>
    <dgm:pt modelId="{7C232088-8D2E-4158-B041-DAA2393F2B44}" type="sibTrans" cxnId="{54B4C4DC-5C5D-4982-84A3-3150603FE9BD}">
      <dgm:prSet/>
      <dgm:spPr/>
    </dgm:pt>
    <dgm:pt modelId="{1DD66075-20B3-4CF4-87DD-78FAE15F22DE}" type="pres">
      <dgm:prSet presAssocID="{E817CCF5-DA3F-4E5F-BE7C-D8111B2BFEBA}" presName="root" presStyleCnt="0">
        <dgm:presLayoutVars>
          <dgm:dir/>
          <dgm:resizeHandles val="exact"/>
        </dgm:presLayoutVars>
      </dgm:prSet>
      <dgm:spPr/>
    </dgm:pt>
    <dgm:pt modelId="{2D594FEC-1D90-40FC-BB94-8331E7ECFA90}" type="pres">
      <dgm:prSet presAssocID="{E754A2A0-41CE-428B-9DDC-DCD1FD12D16A}" presName="compNode" presStyleCnt="0"/>
      <dgm:spPr/>
    </dgm:pt>
    <dgm:pt modelId="{514B93E6-05EF-45CC-B2CB-974346B9AB7A}" type="pres">
      <dgm:prSet presAssocID="{E754A2A0-41CE-428B-9DDC-DCD1FD12D16A}" presName="bgRect" presStyleLbl="bgShp" presStyleIdx="0" presStyleCnt="3" custLinFactNeighborX="-817" custLinFactNeighborY="1320"/>
      <dgm:spPr/>
    </dgm:pt>
    <dgm:pt modelId="{4981C454-C051-4F16-9DB7-0A9970A2655B}"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F8A5EDB8-08C2-41EF-A7D5-1AB65EBD8408}" type="pres">
      <dgm:prSet presAssocID="{E754A2A0-41CE-428B-9DDC-DCD1FD12D16A}" presName="spaceRect" presStyleCnt="0"/>
      <dgm:spPr/>
    </dgm:pt>
    <dgm:pt modelId="{8D5FAAAC-8708-48A4-8411-CBCA00BB7680}" type="pres">
      <dgm:prSet presAssocID="{E754A2A0-41CE-428B-9DDC-DCD1FD12D16A}" presName="parTx" presStyleLbl="revTx" presStyleIdx="0" presStyleCnt="6">
        <dgm:presLayoutVars>
          <dgm:chMax val="0"/>
          <dgm:chPref val="0"/>
        </dgm:presLayoutVars>
      </dgm:prSet>
      <dgm:spPr/>
    </dgm:pt>
    <dgm:pt modelId="{5FA8C05C-2283-4F8C-869F-637BD9A37A17}" type="pres">
      <dgm:prSet presAssocID="{E754A2A0-41CE-428B-9DDC-DCD1FD12D16A}" presName="desTx" presStyleLbl="revTx" presStyleIdx="1" presStyleCnt="6" custScaleX="107093" custLinFactX="-78790" custLinFactNeighborX="-100000" custLinFactNeighborY="-2129">
        <dgm:presLayoutVars/>
      </dgm:prSet>
      <dgm:spPr/>
    </dgm:pt>
    <dgm:pt modelId="{EFFA553A-A8F3-4075-9E74-D666C4A0262C}" type="pres">
      <dgm:prSet presAssocID="{02D8D4EF-9694-45C7-AF26-E20371B3C352}" presName="sibTrans" presStyleCnt="0"/>
      <dgm:spPr/>
    </dgm:pt>
    <dgm:pt modelId="{BD043CDE-0C09-4A78-9B8C-E00411D0BA71}" type="pres">
      <dgm:prSet presAssocID="{DCCE571A-4D30-4294-ABAF-6885F619D2D9}" presName="compNode" presStyleCnt="0"/>
      <dgm:spPr/>
    </dgm:pt>
    <dgm:pt modelId="{5F3367FD-4D24-4321-BA14-2DB736ED4E5B}" type="pres">
      <dgm:prSet presAssocID="{DCCE571A-4D30-4294-ABAF-6885F619D2D9}" presName="bgRect" presStyleLbl="bgShp" presStyleIdx="1" presStyleCnt="3"/>
      <dgm:spPr/>
    </dgm:pt>
    <dgm:pt modelId="{573DC6A0-7030-4704-9744-25535C473DDD}" type="pres">
      <dgm:prSet presAssocID="{DCCE571A-4D30-4294-ABAF-6885F619D2D9}"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183FB3FE-6703-49C3-A359-BC54FBF85FEF}" type="pres">
      <dgm:prSet presAssocID="{DCCE571A-4D30-4294-ABAF-6885F619D2D9}" presName="spaceRect" presStyleCnt="0"/>
      <dgm:spPr/>
    </dgm:pt>
    <dgm:pt modelId="{B6C5EAB9-7BF9-499E-B697-DA6B8D182558}" type="pres">
      <dgm:prSet presAssocID="{DCCE571A-4D30-4294-ABAF-6885F619D2D9}" presName="parTx" presStyleLbl="revTx" presStyleIdx="2" presStyleCnt="6">
        <dgm:presLayoutVars>
          <dgm:chMax val="0"/>
          <dgm:chPref val="0"/>
        </dgm:presLayoutVars>
      </dgm:prSet>
      <dgm:spPr/>
    </dgm:pt>
    <dgm:pt modelId="{69FE6AAA-491A-4A8F-9033-AC9E8BE44403}" type="pres">
      <dgm:prSet presAssocID="{DCCE571A-4D30-4294-ABAF-6885F619D2D9}" presName="desTx" presStyleLbl="revTx" presStyleIdx="3" presStyleCnt="6" custScaleX="117275" custLinFactX="-71499" custLinFactNeighborX="-100000" custLinFactNeighborY="991">
        <dgm:presLayoutVars/>
      </dgm:prSet>
      <dgm:spPr/>
    </dgm:pt>
    <dgm:pt modelId="{D584920E-5F53-48C2-AD8C-F2C70E2300BC}" type="pres">
      <dgm:prSet presAssocID="{2C1DF6EC-6090-4926-A556-3D2417B7F2AA}" presName="sibTrans" presStyleCnt="0"/>
      <dgm:spPr/>
    </dgm:pt>
    <dgm:pt modelId="{5FF4CADA-2CB5-41E5-9EB2-22FC31388245}" type="pres">
      <dgm:prSet presAssocID="{1C1B28B7-2609-4BAA-AAAB-5801EDFD334C}" presName="compNode" presStyleCnt="0"/>
      <dgm:spPr/>
    </dgm:pt>
    <dgm:pt modelId="{9B7EF18E-6925-4720-AB60-DCFDD2894C1C}" type="pres">
      <dgm:prSet presAssocID="{1C1B28B7-2609-4BAA-AAAB-5801EDFD334C}" presName="bgRect" presStyleLbl="bgShp" presStyleIdx="2" presStyleCnt="3" custLinFactNeighborX="493"/>
      <dgm:spPr/>
    </dgm:pt>
    <dgm:pt modelId="{0A9DD683-F5E3-4D8C-BBD9-1E5C7B312844}" type="pres">
      <dgm:prSet presAssocID="{1C1B28B7-2609-4BAA-AAAB-5801EDFD334C}" presName="iconRect" presStyleLbl="nod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at"/>
        </a:ext>
      </dgm:extLst>
    </dgm:pt>
    <dgm:pt modelId="{C2E50A02-4A14-438D-BD75-5021AC369A78}" type="pres">
      <dgm:prSet presAssocID="{1C1B28B7-2609-4BAA-AAAB-5801EDFD334C}" presName="spaceRect" presStyleCnt="0"/>
      <dgm:spPr/>
    </dgm:pt>
    <dgm:pt modelId="{3887F51A-6A31-42BE-B1CE-4125F23D20F3}" type="pres">
      <dgm:prSet presAssocID="{1C1B28B7-2609-4BAA-AAAB-5801EDFD334C}" presName="parTx" presStyleLbl="revTx" presStyleIdx="4" presStyleCnt="6">
        <dgm:presLayoutVars>
          <dgm:chMax val="0"/>
          <dgm:chPref val="0"/>
        </dgm:presLayoutVars>
      </dgm:prSet>
      <dgm:spPr/>
    </dgm:pt>
    <dgm:pt modelId="{2DC4C2C9-6E3C-47FE-95CE-459E4D68B144}" type="pres">
      <dgm:prSet presAssocID="{1C1B28B7-2609-4BAA-AAAB-5801EDFD334C}" presName="desTx" presStyleLbl="revTx" presStyleIdx="5" presStyleCnt="6" custScaleX="132486" custLinFactX="-62966" custLinFactNeighborX="-100000" custLinFactNeighborY="32">
        <dgm:presLayoutVars/>
      </dgm:prSet>
      <dgm:spPr/>
    </dgm:pt>
  </dgm:ptLst>
  <dgm:cxnLst>
    <dgm:cxn modelId="{98CF1001-33D5-4E0D-B6A9-B75DBB2CCE45}" type="presOf" srcId="{F74BC01B-5E1E-4ADD-9515-00356B79D176}" destId="{2DC4C2C9-6E3C-47FE-95CE-459E4D68B144}" srcOrd="0" destOrd="1" presId="urn:microsoft.com/office/officeart/2018/2/layout/IconVerticalSolidList"/>
    <dgm:cxn modelId="{FCD47F0E-F8EE-4156-B08C-9D1D93034D43}" type="presOf" srcId="{E817CCF5-DA3F-4E5F-BE7C-D8111B2BFEBA}" destId="{1DD66075-20B3-4CF4-87DD-78FAE15F22DE}" srcOrd="0" destOrd="0" presId="urn:microsoft.com/office/officeart/2018/2/layout/IconVerticalSolidList"/>
    <dgm:cxn modelId="{8139C410-E1AB-4414-9CFC-BE14B3012A58}" type="presOf" srcId="{E73E8133-584D-4C45-99EA-6F2691A17A73}" destId="{5FA8C05C-2283-4F8C-869F-637BD9A37A17}" srcOrd="0" destOrd="1" presId="urn:microsoft.com/office/officeart/2018/2/layout/IconVerticalSolidList"/>
    <dgm:cxn modelId="{9CDCBB18-A84D-47C1-A8E0-079555140997}" type="presOf" srcId="{D7F0FA46-F35B-47EA-AC52-C1FD07132CFB}" destId="{2DC4C2C9-6E3C-47FE-95CE-459E4D68B144}" srcOrd="0" destOrd="3" presId="urn:microsoft.com/office/officeart/2018/2/layout/IconVerticalSolidList"/>
    <dgm:cxn modelId="{CE13601D-E1A5-42B4-9435-EF16045E60FA}" srcId="{E754A2A0-41CE-428B-9DDC-DCD1FD12D16A}" destId="{E73E8133-584D-4C45-99EA-6F2691A17A73}" srcOrd="1" destOrd="0" parTransId="{19366B0E-517E-41A1-A871-4D800CF4D2F7}" sibTransId="{C09243AF-AD07-4CBF-84F7-E2CD9DD2CEF1}"/>
    <dgm:cxn modelId="{05037335-2E5B-48BE-86A9-5372B1A16299}" srcId="{E817CCF5-DA3F-4E5F-BE7C-D8111B2BFEBA}" destId="{1C1B28B7-2609-4BAA-AAAB-5801EDFD334C}" srcOrd="2" destOrd="0" parTransId="{2BF5F791-D223-44A4-B231-6C3F4B786D08}" sibTransId="{A432C086-9156-4D32-A06E-6E237CC66D92}"/>
    <dgm:cxn modelId="{B022EC53-0B5A-40E6-88EC-65AD67BCA045}" srcId="{1C1B28B7-2609-4BAA-AAAB-5801EDFD334C}" destId="{38F7A580-7967-452C-87A4-E4AC05036B0F}" srcOrd="2" destOrd="0" parTransId="{78C945CA-FF8A-4B81-9EFB-FA1C198B8C8B}" sibTransId="{5410C840-7E5F-436B-AB3C-89A892A89165}"/>
    <dgm:cxn modelId="{B807BF75-BC86-4A84-AB83-7B8BC68E737C}" srcId="{1C1B28B7-2609-4BAA-AAAB-5801EDFD334C}" destId="{28C188E4-A3B1-47AF-802E-B2DED21921BA}" srcOrd="0" destOrd="0" parTransId="{C89C556F-BA69-4B68-9F7C-1121B26764B0}" sibTransId="{7BEFF1EA-4DB5-4BD3-A89B-DF0184626A1A}"/>
    <dgm:cxn modelId="{9AE4E69A-B623-4868-B85D-6E36845FEEBD}" type="presOf" srcId="{28C188E4-A3B1-47AF-802E-B2DED21921BA}" destId="{2DC4C2C9-6E3C-47FE-95CE-459E4D68B144}" srcOrd="0" destOrd="0" presId="urn:microsoft.com/office/officeart/2018/2/layout/IconVerticalSolidList"/>
    <dgm:cxn modelId="{7A243DB8-C0B8-4718-B558-CE939B8FF03E}" srcId="{E754A2A0-41CE-428B-9DDC-DCD1FD12D16A}" destId="{C2F66EED-74C3-4F36-A1D4-8AFCBB009938}" srcOrd="0" destOrd="0" parTransId="{5CF5C62A-BD1A-4922-92B6-33ECA44C1F76}" sibTransId="{F9BAA161-AAEC-4A41-B4D9-A27EAD80526E}"/>
    <dgm:cxn modelId="{10C41ABE-37C5-409B-9EE3-3E1FE20B8585}" type="presOf" srcId="{38F7A580-7967-452C-87A4-E4AC05036B0F}" destId="{2DC4C2C9-6E3C-47FE-95CE-459E4D68B144}" srcOrd="0" destOrd="2" presId="urn:microsoft.com/office/officeart/2018/2/layout/IconVerticalSolidList"/>
    <dgm:cxn modelId="{84DCE8BE-FBF6-4A2F-A828-C60375366D9E}" type="presOf" srcId="{C2F66EED-74C3-4F36-A1D4-8AFCBB009938}" destId="{5FA8C05C-2283-4F8C-869F-637BD9A37A17}" srcOrd="0" destOrd="0" presId="urn:microsoft.com/office/officeart/2018/2/layout/IconVerticalSolidList"/>
    <dgm:cxn modelId="{B66CDEC4-BD9A-4DD4-BB3D-0C0CE17682E3}" type="presOf" srcId="{D15A4CD8-0331-4606-AC16-9BE797373B6E}" destId="{69FE6AAA-491A-4A8F-9033-AC9E8BE44403}" srcOrd="0" destOrd="1" presId="urn:microsoft.com/office/officeart/2018/2/layout/IconVerticalSolidList"/>
    <dgm:cxn modelId="{3F3705C5-2C68-4467-BDCE-DE09C4EFB79B}" type="presOf" srcId="{1C1B28B7-2609-4BAA-AAAB-5801EDFD334C}" destId="{3887F51A-6A31-42BE-B1CE-4125F23D20F3}" srcOrd="0" destOrd="0" presId="urn:microsoft.com/office/officeart/2018/2/layout/IconVerticalSolidList"/>
    <dgm:cxn modelId="{E40A96C6-DC5F-42A1-9307-3B282B7BE6C8}" srcId="{DCCE571A-4D30-4294-ABAF-6885F619D2D9}" destId="{6BF509EE-1E1E-4BF7-84F4-158CD8D2DC09}" srcOrd="2"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FBF1B2C7-526C-4750-8B4E-37EE51C69A30}" type="presOf" srcId="{6BF509EE-1E1E-4BF7-84F4-158CD8D2DC09}" destId="{69FE6AAA-491A-4A8F-9033-AC9E8BE44403}" srcOrd="0" destOrd="2" presId="urn:microsoft.com/office/officeart/2018/2/layout/IconVerticalSolidList"/>
    <dgm:cxn modelId="{6791EFCA-D323-49C8-82EB-A13CA2393177}" type="presOf" srcId="{DCCE571A-4D30-4294-ABAF-6885F619D2D9}" destId="{B6C5EAB9-7BF9-499E-B697-DA6B8D182558}" srcOrd="0" destOrd="0" presId="urn:microsoft.com/office/officeart/2018/2/layout/IconVerticalSolidList"/>
    <dgm:cxn modelId="{A3BD20CB-7299-43E9-BD6F-BECA058F6194}" srcId="{DCCE571A-4D30-4294-ABAF-6885F619D2D9}" destId="{D15A4CD8-0331-4606-AC16-9BE797373B6E}" srcOrd="1" destOrd="0" parTransId="{729662F5-39EB-433F-9BC9-32523FE2123E}" sibTransId="{91122CEC-1A3C-4CD1-BA8A-3C38E73E3989}"/>
    <dgm:cxn modelId="{EDE46ACE-B5AD-4169-ABDE-6FE950DFA0DC}" type="presOf" srcId="{19AE6A50-B2F7-4F98-A456-DF10E94887E7}" destId="{5FA8C05C-2283-4F8C-869F-637BD9A37A17}" srcOrd="0" destOrd="2" presId="urn:microsoft.com/office/officeart/2018/2/layout/IconVerticalSolidList"/>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1" destOrd="0" parTransId="{E80B95A6-581A-4BC4-B523-74C273FD8287}" sibTransId="{FD8ABA08-9D28-4DE1-846B-EF07372F5BF8}"/>
    <dgm:cxn modelId="{54B4C4DC-5C5D-4982-84A3-3150603FE9BD}" srcId="{1C1B28B7-2609-4BAA-AAAB-5801EDFD334C}" destId="{D7F0FA46-F35B-47EA-AC52-C1FD07132CFB}" srcOrd="3" destOrd="0" parTransId="{4A1EB342-9331-4C03-A997-147712144F2D}" sibTransId="{7C232088-8D2E-4158-B041-DAA2393F2B44}"/>
    <dgm:cxn modelId="{E70347E4-4461-4B80-8927-4CA0AEBFAAF8}" srcId="{E817CCF5-DA3F-4E5F-BE7C-D8111B2BFEBA}" destId="{DCCE571A-4D30-4294-ABAF-6885F619D2D9}" srcOrd="1" destOrd="0" parTransId="{3AD83C96-5A95-4337-BF2D-97454AF7F108}" sibTransId="{2C1DF6EC-6090-4926-A556-3D2417B7F2AA}"/>
    <dgm:cxn modelId="{1347C5EF-6B74-4878-9A99-57430AF438A2}" type="presOf" srcId="{E754A2A0-41CE-428B-9DDC-DCD1FD12D16A}" destId="{8D5FAAAC-8708-48A4-8411-CBCA00BB7680}" srcOrd="0" destOrd="0" presId="urn:microsoft.com/office/officeart/2018/2/layout/IconVerticalSolidList"/>
    <dgm:cxn modelId="{043316F8-4C30-4A04-BAE5-BBFAA921BFCD}" type="presOf" srcId="{B4C55E9F-B5C0-4AD1-919B-D2D83AC9CD40}" destId="{69FE6AAA-491A-4A8F-9033-AC9E8BE44403}" srcOrd="0" destOrd="0" presId="urn:microsoft.com/office/officeart/2018/2/layout/IconVerticalSolidList"/>
    <dgm:cxn modelId="{2568C989-C0B8-4A95-9AC5-98FFF0C5F8DC}" type="presParOf" srcId="{1DD66075-20B3-4CF4-87DD-78FAE15F22DE}" destId="{2D594FEC-1D90-40FC-BB94-8331E7ECFA90}" srcOrd="0" destOrd="0" presId="urn:microsoft.com/office/officeart/2018/2/layout/IconVerticalSolidList"/>
    <dgm:cxn modelId="{05AC987C-5FBC-457B-BF4F-64180AB56A5B}" type="presParOf" srcId="{2D594FEC-1D90-40FC-BB94-8331E7ECFA90}" destId="{514B93E6-05EF-45CC-B2CB-974346B9AB7A}" srcOrd="0" destOrd="0" presId="urn:microsoft.com/office/officeart/2018/2/layout/IconVerticalSolidList"/>
    <dgm:cxn modelId="{FC44494D-1397-4B21-A205-660509B095EF}" type="presParOf" srcId="{2D594FEC-1D90-40FC-BB94-8331E7ECFA90}" destId="{4981C454-C051-4F16-9DB7-0A9970A2655B}" srcOrd="1" destOrd="0" presId="urn:microsoft.com/office/officeart/2018/2/layout/IconVerticalSolidList"/>
    <dgm:cxn modelId="{FCF7FF0C-53FA-4123-A069-B0E60ADCA0CD}" type="presParOf" srcId="{2D594FEC-1D90-40FC-BB94-8331E7ECFA90}" destId="{F8A5EDB8-08C2-41EF-A7D5-1AB65EBD8408}" srcOrd="2" destOrd="0" presId="urn:microsoft.com/office/officeart/2018/2/layout/IconVerticalSolidList"/>
    <dgm:cxn modelId="{A91B51B4-B987-4998-BEFA-C2AFDE5F0C14}" type="presParOf" srcId="{2D594FEC-1D90-40FC-BB94-8331E7ECFA90}" destId="{8D5FAAAC-8708-48A4-8411-CBCA00BB7680}" srcOrd="3" destOrd="0" presId="urn:microsoft.com/office/officeart/2018/2/layout/IconVerticalSolidList"/>
    <dgm:cxn modelId="{97D3E1CE-7C6F-4378-8E59-EF8381A9F09F}" type="presParOf" srcId="{2D594FEC-1D90-40FC-BB94-8331E7ECFA90}" destId="{5FA8C05C-2283-4F8C-869F-637BD9A37A17}" srcOrd="4" destOrd="0" presId="urn:microsoft.com/office/officeart/2018/2/layout/IconVerticalSolidList"/>
    <dgm:cxn modelId="{34B2F91C-FE40-4414-8CAE-33CC21179ACD}" type="presParOf" srcId="{1DD66075-20B3-4CF4-87DD-78FAE15F22DE}" destId="{EFFA553A-A8F3-4075-9E74-D666C4A0262C}" srcOrd="1" destOrd="0" presId="urn:microsoft.com/office/officeart/2018/2/layout/IconVerticalSolidList"/>
    <dgm:cxn modelId="{60EBA05F-A105-40FA-A5A4-1E7BE4779176}" type="presParOf" srcId="{1DD66075-20B3-4CF4-87DD-78FAE15F22DE}" destId="{BD043CDE-0C09-4A78-9B8C-E00411D0BA71}" srcOrd="2" destOrd="0" presId="urn:microsoft.com/office/officeart/2018/2/layout/IconVerticalSolidList"/>
    <dgm:cxn modelId="{30BDB18F-E4D1-411F-9E56-2D4CE9F4ABA3}" type="presParOf" srcId="{BD043CDE-0C09-4A78-9B8C-E00411D0BA71}" destId="{5F3367FD-4D24-4321-BA14-2DB736ED4E5B}" srcOrd="0" destOrd="0" presId="urn:microsoft.com/office/officeart/2018/2/layout/IconVerticalSolidList"/>
    <dgm:cxn modelId="{23C20FF3-E40E-45D0-A431-FD8AB2E06BF3}" type="presParOf" srcId="{BD043CDE-0C09-4A78-9B8C-E00411D0BA71}" destId="{573DC6A0-7030-4704-9744-25535C473DDD}" srcOrd="1" destOrd="0" presId="urn:microsoft.com/office/officeart/2018/2/layout/IconVerticalSolidList"/>
    <dgm:cxn modelId="{1FE759C8-0730-4AFA-B9EE-20EB1AD05A54}" type="presParOf" srcId="{BD043CDE-0C09-4A78-9B8C-E00411D0BA71}" destId="{183FB3FE-6703-49C3-A359-BC54FBF85FEF}" srcOrd="2" destOrd="0" presId="urn:microsoft.com/office/officeart/2018/2/layout/IconVerticalSolidList"/>
    <dgm:cxn modelId="{A0A7EF6C-7974-45F5-855A-E92947B32E76}" type="presParOf" srcId="{BD043CDE-0C09-4A78-9B8C-E00411D0BA71}" destId="{B6C5EAB9-7BF9-499E-B697-DA6B8D182558}" srcOrd="3" destOrd="0" presId="urn:microsoft.com/office/officeart/2018/2/layout/IconVerticalSolidList"/>
    <dgm:cxn modelId="{473C79C6-F784-4A31-9CBD-937618F93213}" type="presParOf" srcId="{BD043CDE-0C09-4A78-9B8C-E00411D0BA71}" destId="{69FE6AAA-491A-4A8F-9033-AC9E8BE44403}" srcOrd="4" destOrd="0" presId="urn:microsoft.com/office/officeart/2018/2/layout/IconVerticalSolidList"/>
    <dgm:cxn modelId="{872F849B-E3D1-4FE6-AD69-694BA3A0C935}" type="presParOf" srcId="{1DD66075-20B3-4CF4-87DD-78FAE15F22DE}" destId="{D584920E-5F53-48C2-AD8C-F2C70E2300BC}" srcOrd="3" destOrd="0" presId="urn:microsoft.com/office/officeart/2018/2/layout/IconVerticalSolidList"/>
    <dgm:cxn modelId="{42C399A4-6EE7-4A08-9A85-0BC795764F62}" type="presParOf" srcId="{1DD66075-20B3-4CF4-87DD-78FAE15F22DE}" destId="{5FF4CADA-2CB5-41E5-9EB2-22FC31388245}" srcOrd="4" destOrd="0" presId="urn:microsoft.com/office/officeart/2018/2/layout/IconVerticalSolidList"/>
    <dgm:cxn modelId="{AA58B752-58B9-436D-A662-EE587577B8AA}" type="presParOf" srcId="{5FF4CADA-2CB5-41E5-9EB2-22FC31388245}" destId="{9B7EF18E-6925-4720-AB60-DCFDD2894C1C}" srcOrd="0" destOrd="0" presId="urn:microsoft.com/office/officeart/2018/2/layout/IconVerticalSolidList"/>
    <dgm:cxn modelId="{AF7C2938-FFD5-4D2E-8EFA-F6B540987E2A}" type="presParOf" srcId="{5FF4CADA-2CB5-41E5-9EB2-22FC31388245}" destId="{0A9DD683-F5E3-4D8C-BBD9-1E5C7B312844}" srcOrd="1" destOrd="0" presId="urn:microsoft.com/office/officeart/2018/2/layout/IconVerticalSolidList"/>
    <dgm:cxn modelId="{4E7DE4A1-E955-4B74-90EB-4C9532ADD271}" type="presParOf" srcId="{5FF4CADA-2CB5-41E5-9EB2-22FC31388245}" destId="{C2E50A02-4A14-438D-BD75-5021AC369A78}" srcOrd="2" destOrd="0" presId="urn:microsoft.com/office/officeart/2018/2/layout/IconVerticalSolidList"/>
    <dgm:cxn modelId="{3C681708-EDAB-47A7-8174-671C97A130D4}" type="presParOf" srcId="{5FF4CADA-2CB5-41E5-9EB2-22FC31388245}" destId="{3887F51A-6A31-42BE-B1CE-4125F23D20F3}" srcOrd="3" destOrd="0" presId="urn:microsoft.com/office/officeart/2018/2/layout/IconVerticalSolidList"/>
    <dgm:cxn modelId="{A4D35323-701C-4981-A1A3-C3B5B6FE701B}" type="presParOf" srcId="{5FF4CADA-2CB5-41E5-9EB2-22FC31388245}" destId="{2DC4C2C9-6E3C-47FE-95CE-459E4D68B144}"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B93E6-05EF-45CC-B2CB-974346B9AB7A}">
      <dsp:nvSpPr>
        <dsp:cNvPr id="0" name=""/>
        <dsp:cNvSpPr/>
      </dsp:nvSpPr>
      <dsp:spPr>
        <a:xfrm>
          <a:off x="-147163" y="26186"/>
          <a:ext cx="6266011" cy="13954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1C454-C051-4F16-9DB7-0A9970A2655B}">
      <dsp:nvSpPr>
        <dsp:cNvPr id="0" name=""/>
        <dsp:cNvSpPr/>
      </dsp:nvSpPr>
      <dsp:spPr>
        <a:xfrm>
          <a:off x="274955" y="321738"/>
          <a:ext cx="767487" cy="767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5FAAAC-8708-48A4-8411-CBCA00BB7680}">
      <dsp:nvSpPr>
        <dsp:cNvPr id="0" name=""/>
        <dsp:cNvSpPr/>
      </dsp:nvSpPr>
      <dsp:spPr>
        <a:xfrm>
          <a:off x="1464561" y="7766"/>
          <a:ext cx="2819704"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1111250">
            <a:lnSpc>
              <a:spcPct val="100000"/>
            </a:lnSpc>
            <a:spcBef>
              <a:spcPct val="0"/>
            </a:spcBef>
            <a:spcAft>
              <a:spcPct val="35000"/>
            </a:spcAft>
            <a:buNone/>
          </a:pPr>
          <a:endParaRPr lang="en-US" sz="2500" kern="1200" dirty="0"/>
        </a:p>
      </dsp:txBody>
      <dsp:txXfrm>
        <a:off x="1464561" y="7766"/>
        <a:ext cx="2819704" cy="1395432"/>
      </dsp:txXfrm>
    </dsp:sp>
    <dsp:sp modelId="{5FA8C05C-2283-4F8C-869F-637BD9A37A17}">
      <dsp:nvSpPr>
        <dsp:cNvPr id="0" name=""/>
        <dsp:cNvSpPr/>
      </dsp:nvSpPr>
      <dsp:spPr>
        <a:xfrm>
          <a:off x="944903" y="0"/>
          <a:ext cx="1961332"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488950">
            <a:lnSpc>
              <a:spcPct val="100000"/>
            </a:lnSpc>
            <a:spcBef>
              <a:spcPct val="0"/>
            </a:spcBef>
            <a:spcAft>
              <a:spcPct val="35000"/>
            </a:spcAft>
            <a:buNone/>
          </a:pPr>
          <a:r>
            <a:rPr lang="en-US" sz="1100" kern="1200" dirty="0"/>
            <a:t>Introduction</a:t>
          </a:r>
        </a:p>
        <a:p>
          <a:pPr marL="0" lvl="0" indent="0" algn="l" defTabSz="488950">
            <a:lnSpc>
              <a:spcPct val="100000"/>
            </a:lnSpc>
            <a:spcBef>
              <a:spcPct val="0"/>
            </a:spcBef>
            <a:spcAft>
              <a:spcPct val="35000"/>
            </a:spcAft>
            <a:buNone/>
          </a:pPr>
          <a:r>
            <a:rPr lang="en-US" sz="1100" kern="1200" dirty="0"/>
            <a:t>Objectives</a:t>
          </a:r>
        </a:p>
        <a:p>
          <a:pPr marL="0" lvl="0" indent="0" algn="l" defTabSz="488950">
            <a:lnSpc>
              <a:spcPct val="100000"/>
            </a:lnSpc>
            <a:spcBef>
              <a:spcPct val="0"/>
            </a:spcBef>
            <a:spcAft>
              <a:spcPct val="35000"/>
            </a:spcAft>
            <a:buNone/>
          </a:pPr>
          <a:r>
            <a:rPr lang="en-US" sz="1100" kern="1200" dirty="0"/>
            <a:t>Definition</a:t>
          </a:r>
        </a:p>
      </dsp:txBody>
      <dsp:txXfrm>
        <a:off x="944903" y="0"/>
        <a:ext cx="1961332" cy="1395432"/>
      </dsp:txXfrm>
    </dsp:sp>
    <dsp:sp modelId="{5F3367FD-4D24-4321-BA14-2DB736ED4E5B}">
      <dsp:nvSpPr>
        <dsp:cNvPr id="0" name=""/>
        <dsp:cNvSpPr/>
      </dsp:nvSpPr>
      <dsp:spPr>
        <a:xfrm>
          <a:off x="-147163" y="1752057"/>
          <a:ext cx="6266011" cy="13954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3DC6A0-7030-4704-9744-25535C473DDD}">
      <dsp:nvSpPr>
        <dsp:cNvPr id="0" name=""/>
        <dsp:cNvSpPr/>
      </dsp:nvSpPr>
      <dsp:spPr>
        <a:xfrm>
          <a:off x="274955" y="2066029"/>
          <a:ext cx="767487" cy="767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C5EAB9-7BF9-499E-B697-DA6B8D182558}">
      <dsp:nvSpPr>
        <dsp:cNvPr id="0" name=""/>
        <dsp:cNvSpPr/>
      </dsp:nvSpPr>
      <dsp:spPr>
        <a:xfrm>
          <a:off x="1464561" y="1752057"/>
          <a:ext cx="2819704"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1111250">
            <a:lnSpc>
              <a:spcPct val="100000"/>
            </a:lnSpc>
            <a:spcBef>
              <a:spcPct val="0"/>
            </a:spcBef>
            <a:spcAft>
              <a:spcPct val="35000"/>
            </a:spcAft>
            <a:buNone/>
          </a:pPr>
          <a:endParaRPr lang="en-US" sz="2500" kern="1200" dirty="0"/>
        </a:p>
      </dsp:txBody>
      <dsp:txXfrm>
        <a:off x="1464561" y="1752057"/>
        <a:ext cx="2819704" cy="1395432"/>
      </dsp:txXfrm>
    </dsp:sp>
    <dsp:sp modelId="{69FE6AAA-491A-4A8F-9033-AC9E8BE44403}">
      <dsp:nvSpPr>
        <dsp:cNvPr id="0" name=""/>
        <dsp:cNvSpPr/>
      </dsp:nvSpPr>
      <dsp:spPr>
        <a:xfrm>
          <a:off x="985194" y="1765885"/>
          <a:ext cx="2147808"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488950">
            <a:lnSpc>
              <a:spcPct val="100000"/>
            </a:lnSpc>
            <a:spcBef>
              <a:spcPct val="0"/>
            </a:spcBef>
            <a:spcAft>
              <a:spcPct val="35000"/>
            </a:spcAft>
            <a:buNone/>
          </a:pPr>
          <a:r>
            <a:rPr lang="en-US" sz="1100" kern="1200" dirty="0"/>
            <a:t>Active Learning</a:t>
          </a:r>
        </a:p>
        <a:p>
          <a:pPr marL="0" lvl="0" indent="0" algn="l" defTabSz="488950">
            <a:lnSpc>
              <a:spcPct val="100000"/>
            </a:lnSpc>
            <a:spcBef>
              <a:spcPct val="0"/>
            </a:spcBef>
            <a:spcAft>
              <a:spcPct val="35000"/>
            </a:spcAft>
            <a:buNone/>
          </a:pPr>
          <a:r>
            <a:rPr lang="en-US" sz="1100" kern="1200" dirty="0"/>
            <a:t>Technologies used</a:t>
          </a:r>
        </a:p>
        <a:p>
          <a:pPr marL="0" lvl="0" indent="0" algn="l" defTabSz="488950">
            <a:lnSpc>
              <a:spcPct val="100000"/>
            </a:lnSpc>
            <a:spcBef>
              <a:spcPct val="0"/>
            </a:spcBef>
            <a:spcAft>
              <a:spcPct val="35000"/>
            </a:spcAft>
            <a:buNone/>
          </a:pPr>
          <a:r>
            <a:rPr lang="en-US" sz="1100" kern="1200" dirty="0"/>
            <a:t>Introduction of Analytics and filtering</a:t>
          </a:r>
        </a:p>
      </dsp:txBody>
      <dsp:txXfrm>
        <a:off x="985194" y="1765885"/>
        <a:ext cx="2147808" cy="1395432"/>
      </dsp:txXfrm>
    </dsp:sp>
    <dsp:sp modelId="{9B7EF18E-6925-4720-AB60-DCFDD2894C1C}">
      <dsp:nvSpPr>
        <dsp:cNvPr id="0" name=""/>
        <dsp:cNvSpPr/>
      </dsp:nvSpPr>
      <dsp:spPr>
        <a:xfrm>
          <a:off x="-116271" y="3496347"/>
          <a:ext cx="6266011" cy="13954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DD683-F5E3-4D8C-BBD9-1E5C7B312844}">
      <dsp:nvSpPr>
        <dsp:cNvPr id="0" name=""/>
        <dsp:cNvSpPr/>
      </dsp:nvSpPr>
      <dsp:spPr>
        <a:xfrm>
          <a:off x="274955" y="3810320"/>
          <a:ext cx="767487" cy="76748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87F51A-6A31-42BE-B1CE-4125F23D20F3}">
      <dsp:nvSpPr>
        <dsp:cNvPr id="0" name=""/>
        <dsp:cNvSpPr/>
      </dsp:nvSpPr>
      <dsp:spPr>
        <a:xfrm>
          <a:off x="1464561" y="3496347"/>
          <a:ext cx="2819704"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1111250">
            <a:lnSpc>
              <a:spcPct val="100000"/>
            </a:lnSpc>
            <a:spcBef>
              <a:spcPct val="0"/>
            </a:spcBef>
            <a:spcAft>
              <a:spcPct val="35000"/>
            </a:spcAft>
            <a:buNone/>
          </a:pPr>
          <a:endParaRPr lang="en-US" sz="2500" kern="1200" dirty="0"/>
        </a:p>
      </dsp:txBody>
      <dsp:txXfrm>
        <a:off x="1464561" y="3496347"/>
        <a:ext cx="2819704" cy="1395432"/>
      </dsp:txXfrm>
    </dsp:sp>
    <dsp:sp modelId="{2DC4C2C9-6E3C-47FE-95CE-459E4D68B144}">
      <dsp:nvSpPr>
        <dsp:cNvPr id="0" name=""/>
        <dsp:cNvSpPr/>
      </dsp:nvSpPr>
      <dsp:spPr>
        <a:xfrm>
          <a:off x="1002181" y="3496794"/>
          <a:ext cx="2426386"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488950">
            <a:lnSpc>
              <a:spcPct val="100000"/>
            </a:lnSpc>
            <a:spcBef>
              <a:spcPct val="0"/>
            </a:spcBef>
            <a:spcAft>
              <a:spcPct val="35000"/>
            </a:spcAft>
            <a:buNone/>
          </a:pPr>
          <a:r>
            <a:rPr lang="en-US" sz="1100" kern="1200" dirty="0"/>
            <a:t>Introduction of Clustering</a:t>
          </a:r>
        </a:p>
        <a:p>
          <a:pPr marL="0" lvl="0" indent="0" algn="l" defTabSz="488950">
            <a:lnSpc>
              <a:spcPct val="100000"/>
            </a:lnSpc>
            <a:spcBef>
              <a:spcPct val="0"/>
            </a:spcBef>
            <a:spcAft>
              <a:spcPct val="35000"/>
            </a:spcAft>
            <a:buNone/>
          </a:pPr>
          <a:r>
            <a:rPr lang="en-US" sz="1100" kern="1200" dirty="0"/>
            <a:t>Comparison of Clustering Methods</a:t>
          </a:r>
        </a:p>
        <a:p>
          <a:pPr marL="0" lvl="0" indent="0" algn="l" defTabSz="488950">
            <a:lnSpc>
              <a:spcPct val="100000"/>
            </a:lnSpc>
            <a:spcBef>
              <a:spcPct val="0"/>
            </a:spcBef>
            <a:spcAft>
              <a:spcPct val="35000"/>
            </a:spcAft>
            <a:buNone/>
          </a:pPr>
          <a:r>
            <a:rPr lang="en-US" sz="1100" kern="1200" dirty="0"/>
            <a:t>Proposed LMS</a:t>
          </a:r>
        </a:p>
        <a:p>
          <a:pPr marL="0" lvl="0" indent="0" algn="l" defTabSz="488950">
            <a:lnSpc>
              <a:spcPct val="100000"/>
            </a:lnSpc>
            <a:spcBef>
              <a:spcPct val="0"/>
            </a:spcBef>
            <a:spcAft>
              <a:spcPct val="35000"/>
            </a:spcAft>
            <a:buNone/>
          </a:pPr>
          <a:r>
            <a:rPr lang="en-US" sz="1100" kern="1200" dirty="0"/>
            <a:t>Demo</a:t>
          </a:r>
        </a:p>
      </dsp:txBody>
      <dsp:txXfrm>
        <a:off x="1002181" y="3496794"/>
        <a:ext cx="2426386" cy="13954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12/15/2020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www.ets.org/s/winsight/pdf/learning-progressions-sell-sheet.pdf"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en.unesco.org/covid19/educationrespons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marL="52070" marR="104140" algn="ctr">
              <a:lnSpc>
                <a:spcPct val="107000"/>
              </a:lnSpc>
              <a:spcBef>
                <a:spcPts val="1000"/>
              </a:spcBef>
              <a:spcAft>
                <a:spcPts val="0"/>
              </a:spcAft>
            </a:pPr>
            <a:r>
              <a:rPr lang="en-US" sz="3000" dirty="0">
                <a:effectLst/>
                <a:latin typeface="Carlito"/>
                <a:ea typeface="Carlito"/>
                <a:cs typeface="Carlito"/>
              </a:rPr>
              <a:t>AI-based Active and Social Learning</a:t>
            </a:r>
            <a:endParaRPr lang="en-SG" sz="3000" dirty="0">
              <a:effectLst/>
              <a:latin typeface="Carlito"/>
              <a:ea typeface="Carlito"/>
              <a:cs typeface="Carlito"/>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Nicholas Koh</a:t>
            </a:r>
            <a:br>
              <a:rPr lang="en-US" sz="2300" dirty="0">
                <a:solidFill>
                  <a:srgbClr val="5792BA"/>
                </a:solidFill>
              </a:rPr>
            </a:br>
            <a:r>
              <a:rPr lang="en-US" sz="2300" dirty="0">
                <a:solidFill>
                  <a:srgbClr val="5792BA"/>
                </a:solidFill>
              </a:rPr>
              <a:t>U1622054A</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CDFA-BB0E-4014-BF3B-4BF458BA75DB}"/>
              </a:ext>
            </a:extLst>
          </p:cNvPr>
          <p:cNvSpPr>
            <a:spLocks noGrp="1"/>
          </p:cNvSpPr>
          <p:nvPr>
            <p:ph type="title"/>
          </p:nvPr>
        </p:nvSpPr>
        <p:spPr/>
        <p:txBody>
          <a:bodyPr/>
          <a:lstStyle/>
          <a:p>
            <a:r>
              <a:rPr lang="en-SG" dirty="0"/>
              <a:t>Social media in active learning</a:t>
            </a:r>
          </a:p>
        </p:txBody>
      </p:sp>
      <p:sp>
        <p:nvSpPr>
          <p:cNvPr id="3" name="TextBox 2">
            <a:extLst>
              <a:ext uri="{FF2B5EF4-FFF2-40B4-BE49-F238E27FC236}">
                <a16:creationId xmlns:a16="http://schemas.microsoft.com/office/drawing/2014/main" id="{A927EF4F-4FC2-4C29-AC1A-F857C4F6FF42}"/>
              </a:ext>
            </a:extLst>
          </p:cNvPr>
          <p:cNvSpPr txBox="1"/>
          <p:nvPr/>
        </p:nvSpPr>
        <p:spPr>
          <a:xfrm>
            <a:off x="86627" y="1751798"/>
            <a:ext cx="11790948" cy="4247317"/>
          </a:xfrm>
          <a:prstGeom prst="rect">
            <a:avLst/>
          </a:prstGeom>
          <a:noFill/>
        </p:spPr>
        <p:txBody>
          <a:bodyPr wrap="square" rtlCol="0">
            <a:spAutoFit/>
          </a:bodyPr>
          <a:lstStyle/>
          <a:p>
            <a:pPr marL="285750" indent="-285750">
              <a:buFont typeface="Arial" panose="020B0604020202020204" pitchFamily="34" charset="0"/>
              <a:buChar char="•"/>
            </a:pPr>
            <a:r>
              <a:rPr lang="en-SG" dirty="0"/>
              <a:t>Pinterest</a:t>
            </a:r>
          </a:p>
          <a:p>
            <a:pPr marL="742950" lvl="1" indent="-285750">
              <a:buFont typeface="Arial" panose="020B0604020202020204" pitchFamily="34" charset="0"/>
              <a:buChar char="•"/>
            </a:pPr>
            <a:r>
              <a:rPr lang="en-SG" dirty="0"/>
              <a:t>It is a form of sticky clustering as it allows users to “pin up” images to form mood boards</a:t>
            </a:r>
          </a:p>
          <a:p>
            <a:pPr marL="742950" lvl="1" indent="-285750">
              <a:buFont typeface="Arial" panose="020B0604020202020204" pitchFamily="34" charset="0"/>
              <a:buChar char="•"/>
            </a:pPr>
            <a:r>
              <a:rPr lang="en-SG" dirty="0"/>
              <a:t>Can be a good way for students to source for inspiration and pin it up for future reference</a:t>
            </a:r>
          </a:p>
          <a:p>
            <a:pPr marL="742950" lvl="1" indent="-285750">
              <a:buFont typeface="Arial" panose="020B0604020202020204" pitchFamily="34" charset="0"/>
              <a:buChar char="•"/>
            </a:pPr>
            <a:r>
              <a:rPr lang="en-SG" dirty="0"/>
              <a:t>Can be implemented as a tool to administer sticky clustering among students in class</a:t>
            </a:r>
          </a:p>
          <a:p>
            <a:pPr marL="285750" indent="-285750">
              <a:buFont typeface="Arial" panose="020B0604020202020204" pitchFamily="34" charset="0"/>
              <a:buChar char="•"/>
            </a:pPr>
            <a:r>
              <a:rPr lang="en-SG" dirty="0"/>
              <a:t>YouTube</a:t>
            </a:r>
          </a:p>
          <a:p>
            <a:pPr marL="742950" lvl="1" indent="-285750">
              <a:buFont typeface="Arial" panose="020B0604020202020204" pitchFamily="34" charset="0"/>
              <a:buChar char="•"/>
            </a:pPr>
            <a:r>
              <a:rPr lang="en-SG" dirty="0"/>
              <a:t>Video sharing platform which students can use to upload educational videos</a:t>
            </a:r>
          </a:p>
          <a:p>
            <a:pPr marL="742950" lvl="1" indent="-285750">
              <a:buFont typeface="Arial" panose="020B0604020202020204" pitchFamily="34" charset="0"/>
              <a:buChar char="•"/>
            </a:pPr>
            <a:r>
              <a:rPr lang="en-SG" dirty="0"/>
              <a:t>Students can use this platform to look up videos on a wide range of topics</a:t>
            </a:r>
          </a:p>
          <a:p>
            <a:pPr marL="742950" lvl="1" indent="-285750">
              <a:buFont typeface="Arial" panose="020B0604020202020204" pitchFamily="34" charset="0"/>
              <a:buChar char="•"/>
            </a:pPr>
            <a:r>
              <a:rPr lang="en-SG" dirty="0"/>
              <a:t>Useful for reinforcing knowledge taught in class or for exploring new topics of interest</a:t>
            </a:r>
          </a:p>
          <a:p>
            <a:pPr marL="285750" indent="-285750">
              <a:buFont typeface="Arial" panose="020B0604020202020204" pitchFamily="34" charset="0"/>
              <a:buChar char="•"/>
            </a:pPr>
            <a:r>
              <a:rPr lang="en-SG" dirty="0"/>
              <a:t>Facebook</a:t>
            </a:r>
          </a:p>
          <a:p>
            <a:pPr marL="742950" lvl="1" indent="-285750">
              <a:buFont typeface="Arial" panose="020B0604020202020204" pitchFamily="34" charset="0"/>
              <a:buChar char="•"/>
            </a:pPr>
            <a:r>
              <a:rPr lang="en-SG" dirty="0"/>
              <a:t>Comment functions allow people to actively discuss on certain articles or debate over an article</a:t>
            </a:r>
          </a:p>
          <a:p>
            <a:pPr marL="742950" lvl="1" indent="-285750">
              <a:buFont typeface="Arial" panose="020B0604020202020204" pitchFamily="34" charset="0"/>
              <a:buChar char="•"/>
            </a:pPr>
            <a:r>
              <a:rPr lang="en-SG" dirty="0"/>
              <a:t>Information sharing is easier with the use of Facebook</a:t>
            </a:r>
          </a:p>
          <a:p>
            <a:pPr marL="742950" lvl="1" indent="-285750">
              <a:buFont typeface="Arial" panose="020B0604020202020204" pitchFamily="34" charset="0"/>
              <a:buChar char="•"/>
            </a:pPr>
            <a:r>
              <a:rPr lang="en-SG" dirty="0"/>
              <a:t>This promotes interaction and discussion among users</a:t>
            </a:r>
          </a:p>
          <a:p>
            <a:pPr marL="742950" lvl="1" indent="-285750">
              <a:buFont typeface="Arial" panose="020B0604020202020204" pitchFamily="34" charset="0"/>
              <a:buChar char="•"/>
            </a:pPr>
            <a:r>
              <a:rPr lang="en-SG" dirty="0"/>
              <a:t>Live chats can be a tool used to host live debates over a topic to engage audience. (</a:t>
            </a:r>
            <a:r>
              <a:rPr lang="en-US" sz="1800" dirty="0">
                <a:latin typeface="Helvetica" panose="020B0604020202020204" pitchFamily="34" charset="0"/>
                <a:cs typeface="Helvetica" panose="020B0604020202020204" pitchFamily="34" charset="0"/>
              </a:rPr>
              <a:t>University of Arizona Global Campus, Apr 2020)</a:t>
            </a:r>
            <a:br>
              <a:rPr lang="en-SG" dirty="0"/>
            </a:br>
            <a:endParaRPr lang="en-SG" dirty="0"/>
          </a:p>
        </p:txBody>
      </p:sp>
    </p:spTree>
    <p:extLst>
      <p:ext uri="{BB962C8B-B14F-4D97-AF65-F5344CB8AC3E}">
        <p14:creationId xmlns:p14="http://schemas.microsoft.com/office/powerpoint/2010/main" val="3043965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normAutofit/>
          </a:bodyPr>
          <a:lstStyle/>
          <a:p>
            <a:r>
              <a:rPr lang="en-SG" dirty="0"/>
              <a:t>Technologies used</a:t>
            </a:r>
          </a:p>
        </p:txBody>
      </p:sp>
      <p:sp>
        <p:nvSpPr>
          <p:cNvPr id="3" name="TextBox 2">
            <a:extLst>
              <a:ext uri="{FF2B5EF4-FFF2-40B4-BE49-F238E27FC236}">
                <a16:creationId xmlns:a16="http://schemas.microsoft.com/office/drawing/2014/main" id="{098F578A-83CD-4298-9E31-EAA60E64A200}"/>
              </a:ext>
            </a:extLst>
          </p:cNvPr>
          <p:cNvSpPr txBox="1"/>
          <p:nvPr/>
        </p:nvSpPr>
        <p:spPr>
          <a:xfrm>
            <a:off x="96253" y="3301466"/>
            <a:ext cx="11665819" cy="646331"/>
          </a:xfrm>
          <a:prstGeom prst="rect">
            <a:avLst/>
          </a:prstGeom>
          <a:noFill/>
        </p:spPr>
        <p:txBody>
          <a:bodyPr wrap="square" rtlCol="0">
            <a:spAutoFit/>
          </a:bodyPr>
          <a:lstStyle/>
          <a:p>
            <a:pPr algn="ctr"/>
            <a:r>
              <a:rPr lang="en-SG" dirty="0"/>
              <a:t>This section discusses some of the technologies used for the project. As the time frame of the project is relative lesser, things that are easier to pick up or learn are chosen.</a:t>
            </a:r>
          </a:p>
        </p:txBody>
      </p:sp>
    </p:spTree>
    <p:extLst>
      <p:ext uri="{BB962C8B-B14F-4D97-AF65-F5344CB8AC3E}">
        <p14:creationId xmlns:p14="http://schemas.microsoft.com/office/powerpoint/2010/main" val="1782693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Front End</a:t>
            </a:r>
          </a:p>
        </p:txBody>
      </p:sp>
      <p:pic>
        <p:nvPicPr>
          <p:cNvPr id="11" name="Picture 10">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4" name="Picture 3">
            <a:extLst>
              <a:ext uri="{FF2B5EF4-FFF2-40B4-BE49-F238E27FC236}">
                <a16:creationId xmlns:a16="http://schemas.microsoft.com/office/drawing/2014/main" id="{17372A6C-B6E1-4EEA-93F3-605F0BA9C49D}"/>
              </a:ext>
            </a:extLst>
          </p:cNvPr>
          <p:cNvPicPr>
            <a:picLocks noChangeAspect="1"/>
          </p:cNvPicPr>
          <p:nvPr/>
        </p:nvPicPr>
        <p:blipFill rotWithShape="1">
          <a:blip r:embed="rId4"/>
          <a:srcRect l="14661" r="14571" b="-1"/>
          <a:stretch/>
        </p:blipFill>
        <p:spPr>
          <a:xfrm>
            <a:off x="1046760" y="2129667"/>
            <a:ext cx="4065464" cy="3258006"/>
          </a:xfrm>
          <a:prstGeom prst="rect">
            <a:avLst/>
          </a:prstGeom>
        </p:spPr>
      </p:pic>
      <p:sp>
        <p:nvSpPr>
          <p:cNvPr id="3" name="TextBox 2">
            <a:extLst>
              <a:ext uri="{FF2B5EF4-FFF2-40B4-BE49-F238E27FC236}">
                <a16:creationId xmlns:a16="http://schemas.microsoft.com/office/drawing/2014/main" id="{098F578A-83CD-4298-9E31-EAA60E64A200}"/>
              </a:ext>
            </a:extLst>
          </p:cNvPr>
          <p:cNvSpPr txBox="1"/>
          <p:nvPr/>
        </p:nvSpPr>
        <p:spPr>
          <a:xfrm>
            <a:off x="5722862" y="2129667"/>
            <a:ext cx="5546272" cy="3661533"/>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Declarative, efficient and flexible</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use of virtual Document Object Models makes development faster</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Reusable components</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No need to worry much about data flow</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Built-in components allow the implementation of google analytics which will be used in the platform</a:t>
            </a:r>
          </a:p>
        </p:txBody>
      </p:sp>
    </p:spTree>
    <p:extLst>
      <p:ext uri="{BB962C8B-B14F-4D97-AF65-F5344CB8AC3E}">
        <p14:creationId xmlns:p14="http://schemas.microsoft.com/office/powerpoint/2010/main" val="3955450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Front End</a:t>
            </a:r>
          </a:p>
        </p:txBody>
      </p:sp>
      <p:pic>
        <p:nvPicPr>
          <p:cNvPr id="18" name="Picture 17">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5" name="Picture 4">
            <a:extLst>
              <a:ext uri="{FF2B5EF4-FFF2-40B4-BE49-F238E27FC236}">
                <a16:creationId xmlns:a16="http://schemas.microsoft.com/office/drawing/2014/main" id="{9471F36B-D22B-4F47-9B6C-9C30A0DF5F68}"/>
              </a:ext>
            </a:extLst>
          </p:cNvPr>
          <p:cNvPicPr>
            <a:picLocks noChangeAspect="1"/>
          </p:cNvPicPr>
          <p:nvPr/>
        </p:nvPicPr>
        <p:blipFill rotWithShape="1">
          <a:blip r:embed="rId4"/>
          <a:srcRect l="16985" r="12824"/>
          <a:stretch/>
        </p:blipFill>
        <p:spPr>
          <a:xfrm>
            <a:off x="1046760" y="2129667"/>
            <a:ext cx="4065464" cy="3258006"/>
          </a:xfrm>
          <a:prstGeom prst="rect">
            <a:avLst/>
          </a:prstGeom>
        </p:spPr>
      </p:pic>
      <p:sp>
        <p:nvSpPr>
          <p:cNvPr id="3" name="TextBox 2">
            <a:extLst>
              <a:ext uri="{FF2B5EF4-FFF2-40B4-BE49-F238E27FC236}">
                <a16:creationId xmlns:a16="http://schemas.microsoft.com/office/drawing/2014/main" id="{098F578A-83CD-4298-9E31-EAA60E64A200}"/>
              </a:ext>
            </a:extLst>
          </p:cNvPr>
          <p:cNvSpPr txBox="1"/>
          <p:nvPr/>
        </p:nvSpPr>
        <p:spPr>
          <a:xfrm>
            <a:off x="5722862" y="2129667"/>
            <a:ext cx="5546272" cy="3661533"/>
          </a:xfrm>
          <a:prstGeom prst="rect">
            <a:avLst/>
          </a:prstGeom>
        </p:spPr>
        <p:txBody>
          <a:bodyPr vert="horz" lIns="91440" tIns="45720" rIns="91440" bIns="45720" rtlCol="0" anchor="ctr">
            <a:normAutofit/>
          </a:bodyPr>
          <a:lstStyle/>
          <a:p>
            <a:pPr marL="342900" indent="-34290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Interpreted, object oriented high level language</a:t>
            </a:r>
          </a:p>
          <a:p>
            <a:pPr marL="342900" indent="-34290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Useful for rapid application development</a:t>
            </a:r>
          </a:p>
          <a:p>
            <a:pPr marL="342900" indent="-34290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Ease of reading, writing and learning</a:t>
            </a:r>
          </a:p>
          <a:p>
            <a:pPr marL="342900" indent="-34290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Portable</a:t>
            </a:r>
          </a:p>
          <a:p>
            <a:pPr marL="342900" indent="-34290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Dynamically typed reduces the need to worry about data structures frequently</a:t>
            </a:r>
          </a:p>
          <a:p>
            <a:pPr marL="285750" indent="-285750" defTabSz="457200">
              <a:spcBef>
                <a:spcPct val="20000"/>
              </a:spcBef>
              <a:spcAft>
                <a:spcPts val="600"/>
              </a:spcAft>
              <a:buClr>
                <a:schemeClr val="tx2"/>
              </a:buClr>
              <a:buSzPct val="70000"/>
              <a:buFont typeface="Wingdings 2" charset="2"/>
              <a:buChar char="•"/>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773307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Back End</a:t>
            </a:r>
          </a:p>
        </p:txBody>
      </p:sp>
      <p:pic>
        <p:nvPicPr>
          <p:cNvPr id="25" name="Picture 24">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4" name="Picture 3" descr="Icon&#10;&#10;Description automatically generated">
            <a:extLst>
              <a:ext uri="{FF2B5EF4-FFF2-40B4-BE49-F238E27FC236}">
                <a16:creationId xmlns:a16="http://schemas.microsoft.com/office/drawing/2014/main" id="{04EA683C-3BDC-487B-9DD3-CC9FA5F37C7B}"/>
              </a:ext>
            </a:extLst>
          </p:cNvPr>
          <p:cNvPicPr>
            <a:picLocks noChangeAspect="1"/>
          </p:cNvPicPr>
          <p:nvPr/>
        </p:nvPicPr>
        <p:blipFill rotWithShape="1">
          <a:blip r:embed="rId4"/>
          <a:srcRect l="7391" r="16520" b="-1"/>
          <a:stretch/>
        </p:blipFill>
        <p:spPr>
          <a:xfrm>
            <a:off x="1046760" y="2129667"/>
            <a:ext cx="4065464" cy="3258006"/>
          </a:xfrm>
          <a:prstGeom prst="rect">
            <a:avLst/>
          </a:prstGeom>
        </p:spPr>
      </p:pic>
      <p:sp>
        <p:nvSpPr>
          <p:cNvPr id="3" name="TextBox 2">
            <a:extLst>
              <a:ext uri="{FF2B5EF4-FFF2-40B4-BE49-F238E27FC236}">
                <a16:creationId xmlns:a16="http://schemas.microsoft.com/office/drawing/2014/main" id="{098F578A-83CD-4298-9E31-EAA60E64A200}"/>
              </a:ext>
            </a:extLst>
          </p:cNvPr>
          <p:cNvSpPr txBox="1"/>
          <p:nvPr/>
        </p:nvSpPr>
        <p:spPr>
          <a:xfrm>
            <a:off x="5722862" y="2129667"/>
            <a:ext cx="5546272" cy="3661533"/>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Robust technology stack</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Scalability</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Seamless JSON Support</a:t>
            </a:r>
          </a:p>
          <a:p>
            <a:pPr marL="342900" indent="-342900" defTabSz="457200">
              <a:spcBef>
                <a:spcPct val="20000"/>
              </a:spcBef>
              <a:spcAft>
                <a:spcPts val="600"/>
              </a:spcAft>
              <a:buClr>
                <a:schemeClr val="tx2"/>
              </a:buClr>
              <a:buSzPct val="70000"/>
              <a:buFont typeface="Wingdings 2" charset="2"/>
              <a:buChar char="•"/>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spcBef>
                <a:spcPct val="20000"/>
              </a:spcBef>
              <a:spcAft>
                <a:spcPts val="600"/>
              </a:spcAft>
              <a:buClr>
                <a:schemeClr val="tx2"/>
              </a:buClr>
              <a:buSzPct val="70000"/>
              <a:buFont typeface="Wingdings 2" charset="2"/>
              <a:buChar char="•"/>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69935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Back End</a:t>
            </a:r>
          </a:p>
        </p:txBody>
      </p:sp>
      <p:pic>
        <p:nvPicPr>
          <p:cNvPr id="32" name="Picture 31">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5" name="Picture 4">
            <a:extLst>
              <a:ext uri="{FF2B5EF4-FFF2-40B4-BE49-F238E27FC236}">
                <a16:creationId xmlns:a16="http://schemas.microsoft.com/office/drawing/2014/main" id="{026744C5-A550-4310-8583-2676E4809C00}"/>
              </a:ext>
            </a:extLst>
          </p:cNvPr>
          <p:cNvPicPr>
            <a:picLocks noChangeAspect="1"/>
          </p:cNvPicPr>
          <p:nvPr/>
        </p:nvPicPr>
        <p:blipFill rotWithShape="1">
          <a:blip r:embed="rId4"/>
          <a:srcRect l="35081" r="527"/>
          <a:stretch/>
        </p:blipFill>
        <p:spPr>
          <a:xfrm>
            <a:off x="1282148" y="2129667"/>
            <a:ext cx="3830076" cy="3069369"/>
          </a:xfrm>
          <a:prstGeom prst="rect">
            <a:avLst/>
          </a:prstGeom>
        </p:spPr>
      </p:pic>
      <p:sp>
        <p:nvSpPr>
          <p:cNvPr id="3" name="TextBox 2">
            <a:extLst>
              <a:ext uri="{FF2B5EF4-FFF2-40B4-BE49-F238E27FC236}">
                <a16:creationId xmlns:a16="http://schemas.microsoft.com/office/drawing/2014/main" id="{098F578A-83CD-4298-9E31-EAA60E64A200}"/>
              </a:ext>
            </a:extLst>
          </p:cNvPr>
          <p:cNvSpPr txBox="1"/>
          <p:nvPr/>
        </p:nvSpPr>
        <p:spPr>
          <a:xfrm>
            <a:off x="5722862" y="2129667"/>
            <a:ext cx="5546272" cy="3661533"/>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Secure</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Scalability</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High Performance</a:t>
            </a:r>
          </a:p>
          <a:p>
            <a:pPr marL="285750" indent="-285750" defTabSz="457200">
              <a:spcBef>
                <a:spcPct val="20000"/>
              </a:spcBef>
              <a:spcAft>
                <a:spcPts val="600"/>
              </a:spcAft>
              <a:buClr>
                <a:schemeClr val="tx2"/>
              </a:buClr>
              <a:buSzPct val="70000"/>
              <a:buFont typeface="Wingdings 2" charset="2"/>
              <a:buChar char="•"/>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75396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normAutofit/>
          </a:bodyPr>
          <a:lstStyle/>
          <a:p>
            <a:r>
              <a:rPr lang="en-SG" dirty="0"/>
              <a:t>Use of analytics in LMS</a:t>
            </a:r>
          </a:p>
        </p:txBody>
      </p:sp>
      <p:sp>
        <p:nvSpPr>
          <p:cNvPr id="3" name="TextBox 2">
            <a:extLst>
              <a:ext uri="{FF2B5EF4-FFF2-40B4-BE49-F238E27FC236}">
                <a16:creationId xmlns:a16="http://schemas.microsoft.com/office/drawing/2014/main" id="{098F578A-83CD-4298-9E31-EAA60E64A200}"/>
              </a:ext>
            </a:extLst>
          </p:cNvPr>
          <p:cNvSpPr txBox="1"/>
          <p:nvPr/>
        </p:nvSpPr>
        <p:spPr>
          <a:xfrm>
            <a:off x="96253" y="3301466"/>
            <a:ext cx="11665819" cy="923330"/>
          </a:xfrm>
          <a:prstGeom prst="rect">
            <a:avLst/>
          </a:prstGeom>
          <a:noFill/>
        </p:spPr>
        <p:txBody>
          <a:bodyPr wrap="square" rtlCol="0">
            <a:spAutoFit/>
          </a:bodyPr>
          <a:lstStyle/>
          <a:p>
            <a:pPr algn="ctr"/>
            <a:r>
              <a:rPr lang="en-SG" dirty="0"/>
              <a:t>This section discusses some of the different analytics that can be used to give more insight into the LMS as users start using the platform. I will be mainly talking about Web Log analytics, Life Cycle Analysis and Learning Progression Analysis</a:t>
            </a:r>
          </a:p>
        </p:txBody>
      </p:sp>
    </p:spTree>
    <p:extLst>
      <p:ext uri="{BB962C8B-B14F-4D97-AF65-F5344CB8AC3E}">
        <p14:creationId xmlns:p14="http://schemas.microsoft.com/office/powerpoint/2010/main" val="3690221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normAutofit/>
          </a:bodyPr>
          <a:lstStyle/>
          <a:p>
            <a:r>
              <a:rPr lang="en-SG" dirty="0"/>
              <a:t>Web Log Analytics</a:t>
            </a:r>
          </a:p>
        </p:txBody>
      </p:sp>
      <p:sp>
        <p:nvSpPr>
          <p:cNvPr id="3" name="TextBox 2">
            <a:extLst>
              <a:ext uri="{FF2B5EF4-FFF2-40B4-BE49-F238E27FC236}">
                <a16:creationId xmlns:a16="http://schemas.microsoft.com/office/drawing/2014/main" id="{098F578A-83CD-4298-9E31-EAA60E64A200}"/>
              </a:ext>
            </a:extLst>
          </p:cNvPr>
          <p:cNvSpPr txBox="1"/>
          <p:nvPr/>
        </p:nvSpPr>
        <p:spPr>
          <a:xfrm>
            <a:off x="184036" y="1662861"/>
            <a:ext cx="11665819" cy="2862322"/>
          </a:xfrm>
          <a:prstGeom prst="rect">
            <a:avLst/>
          </a:prstGeom>
          <a:noFill/>
        </p:spPr>
        <p:txBody>
          <a:bodyPr wrap="square" rtlCol="0">
            <a:spAutoFit/>
          </a:bodyPr>
          <a:lstStyle/>
          <a:p>
            <a:pPr marL="285750" indent="-285750">
              <a:buFont typeface="Arial" panose="020B0604020202020204" pitchFamily="34" charset="0"/>
              <a:buChar char="•"/>
            </a:pPr>
            <a:r>
              <a:rPr lang="en-SG" dirty="0"/>
              <a:t>Employs the use of user history and behaviour to gain insight into their usage pattern</a:t>
            </a:r>
          </a:p>
          <a:p>
            <a:pPr marL="285750" indent="-285750">
              <a:buFont typeface="Arial" panose="020B0604020202020204" pitchFamily="34" charset="0"/>
              <a:buChar char="•"/>
            </a:pPr>
            <a:r>
              <a:rPr lang="en-SG" dirty="0"/>
              <a:t>Analysis of logs allows admin to determine level of community fostered within the platform (</a:t>
            </a:r>
            <a:r>
              <a:rPr lang="en-US" sz="1800" dirty="0">
                <a:latin typeface="Helvetica" panose="020B0604020202020204" pitchFamily="34" charset="0"/>
                <a:cs typeface="Helvetica" panose="020B0604020202020204" pitchFamily="34" charset="0"/>
              </a:rPr>
              <a:t>Taylor, J. E., &amp; Ku, H.-Y. </a:t>
            </a:r>
            <a:r>
              <a:rPr lang="en-US" dirty="0">
                <a:latin typeface="Helvetica" panose="020B0604020202020204" pitchFamily="34" charset="0"/>
                <a:cs typeface="Helvetica" panose="020B0604020202020204" pitchFamily="34" charset="0"/>
              </a:rPr>
              <a:t>,2011)</a:t>
            </a:r>
            <a:endParaRPr lang="en-SG" dirty="0"/>
          </a:p>
          <a:p>
            <a:pPr marL="285750" indent="-285750">
              <a:buFont typeface="Arial" panose="020B0604020202020204" pitchFamily="34" charset="0"/>
              <a:buChar char="•"/>
            </a:pPr>
            <a:r>
              <a:rPr lang="en-SG" dirty="0"/>
              <a:t>Based on user usage patterns</a:t>
            </a:r>
          </a:p>
          <a:p>
            <a:pPr marL="285750" indent="-285750">
              <a:buFont typeface="Arial" panose="020B0604020202020204" pitchFamily="34" charset="0"/>
              <a:buChar char="•"/>
            </a:pPr>
            <a:r>
              <a:rPr lang="en-SG" dirty="0"/>
              <a:t>Indicators include</a:t>
            </a:r>
          </a:p>
          <a:p>
            <a:pPr marL="742950" lvl="1" indent="-285750">
              <a:buFont typeface="Wingdings" panose="05000000000000000000" pitchFamily="2" charset="2"/>
              <a:buChar char="Ø"/>
            </a:pPr>
            <a:r>
              <a:rPr lang="en-SG" dirty="0"/>
              <a:t>Visit times</a:t>
            </a:r>
          </a:p>
          <a:p>
            <a:pPr marL="742950" lvl="1" indent="-285750">
              <a:buFont typeface="Wingdings" panose="05000000000000000000" pitchFamily="2" charset="2"/>
              <a:buChar char="Ø"/>
            </a:pPr>
            <a:r>
              <a:rPr lang="en-SG" dirty="0"/>
              <a:t>Duration of visits</a:t>
            </a:r>
          </a:p>
          <a:p>
            <a:pPr marL="742950" lvl="1" indent="-285750">
              <a:buFont typeface="Wingdings" panose="05000000000000000000" pitchFamily="2" charset="2"/>
              <a:buChar char="Ø"/>
            </a:pPr>
            <a:r>
              <a:rPr lang="en-SG" dirty="0"/>
              <a:t>Number of visits</a:t>
            </a:r>
          </a:p>
          <a:p>
            <a:pPr marL="742950" lvl="1" indent="-285750">
              <a:buFont typeface="Wingdings" panose="05000000000000000000" pitchFamily="2" charset="2"/>
              <a:buChar char="Ø"/>
            </a:pPr>
            <a:r>
              <a:rPr lang="en-SG" dirty="0"/>
              <a:t>Most/ least viewed pages</a:t>
            </a:r>
          </a:p>
          <a:p>
            <a:pPr marL="742950" lvl="1" indent="-285750">
              <a:buFont typeface="Wingdings" panose="05000000000000000000" pitchFamily="2" charset="2"/>
              <a:buChar char="Ø"/>
            </a:pPr>
            <a:r>
              <a:rPr lang="en-SG" dirty="0"/>
              <a:t>Number of comments made (University of Waterloo, 2019)</a:t>
            </a:r>
          </a:p>
        </p:txBody>
      </p:sp>
    </p:spTree>
    <p:extLst>
      <p:ext uri="{BB962C8B-B14F-4D97-AF65-F5344CB8AC3E}">
        <p14:creationId xmlns:p14="http://schemas.microsoft.com/office/powerpoint/2010/main" val="2973639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normAutofit/>
          </a:bodyPr>
          <a:lstStyle/>
          <a:p>
            <a:r>
              <a:rPr lang="en-SG" dirty="0"/>
              <a:t>Life –Cycle analysis</a:t>
            </a:r>
          </a:p>
        </p:txBody>
      </p:sp>
      <p:sp>
        <p:nvSpPr>
          <p:cNvPr id="3" name="TextBox 2">
            <a:extLst>
              <a:ext uri="{FF2B5EF4-FFF2-40B4-BE49-F238E27FC236}">
                <a16:creationId xmlns:a16="http://schemas.microsoft.com/office/drawing/2014/main" id="{098F578A-83CD-4298-9E31-EAA60E64A200}"/>
              </a:ext>
            </a:extLst>
          </p:cNvPr>
          <p:cNvSpPr txBox="1"/>
          <p:nvPr/>
        </p:nvSpPr>
        <p:spPr>
          <a:xfrm>
            <a:off x="198666" y="1955469"/>
            <a:ext cx="11665819" cy="3139321"/>
          </a:xfrm>
          <a:prstGeom prst="rect">
            <a:avLst/>
          </a:prstGeom>
          <a:noFill/>
        </p:spPr>
        <p:txBody>
          <a:bodyPr wrap="square" rtlCol="0">
            <a:spAutoFit/>
          </a:bodyPr>
          <a:lstStyle/>
          <a:p>
            <a:pPr marL="285750" indent="-285750">
              <a:buFont typeface="Arial" panose="020B0604020202020204" pitchFamily="34" charset="0"/>
              <a:buChar char="•"/>
            </a:pPr>
            <a:r>
              <a:rPr lang="en-SG" dirty="0"/>
              <a:t>Focuses on individual students and their involved study groups</a:t>
            </a:r>
          </a:p>
          <a:p>
            <a:pPr marL="285750" indent="-285750">
              <a:buFont typeface="Arial" panose="020B0604020202020204" pitchFamily="34" charset="0"/>
              <a:buChar char="•"/>
            </a:pPr>
            <a:r>
              <a:rPr lang="en-SG" dirty="0"/>
              <a:t>Difficult to pass down information in higher level of education</a:t>
            </a:r>
          </a:p>
          <a:p>
            <a:pPr marL="285750" indent="-285750">
              <a:buFont typeface="Arial" panose="020B0604020202020204" pitchFamily="34" charset="0"/>
              <a:buChar char="•"/>
            </a:pPr>
            <a:r>
              <a:rPr lang="en-SG" dirty="0"/>
              <a:t>Life cycle analysis determines if the right amount of resources are spent, are the materials relevant or kept up to date regularly</a:t>
            </a:r>
          </a:p>
          <a:p>
            <a:pPr marL="285750" indent="-285750">
              <a:buFont typeface="Arial" panose="020B0604020202020204" pitchFamily="34" charset="0"/>
              <a:buChar char="•"/>
            </a:pPr>
            <a:r>
              <a:rPr lang="en-SG" dirty="0"/>
              <a:t>Life cycle analysis at every step of development of the LMS allows developer to regularly update the platform to fit student’s varying levels, the organization's expectations and the relevancy of the content provided</a:t>
            </a:r>
          </a:p>
          <a:p>
            <a:pPr marL="285750" indent="-285750">
              <a:buFont typeface="Arial" panose="020B0604020202020204" pitchFamily="34" charset="0"/>
              <a:buChar char="•"/>
            </a:pPr>
            <a:r>
              <a:rPr lang="en-SG" dirty="0"/>
              <a:t>Scope includes </a:t>
            </a:r>
          </a:p>
          <a:p>
            <a:pPr marL="742950" lvl="1" indent="-285750">
              <a:buFont typeface="Wingdings" panose="05000000000000000000" pitchFamily="2" charset="2"/>
              <a:buChar char="Ø"/>
            </a:pPr>
            <a:r>
              <a:rPr lang="en-SG" dirty="0"/>
              <a:t>Resources spent</a:t>
            </a:r>
          </a:p>
          <a:p>
            <a:pPr marL="742950" lvl="1" indent="-285750">
              <a:buFont typeface="Wingdings" panose="05000000000000000000" pitchFamily="2" charset="2"/>
              <a:buChar char="Ø"/>
            </a:pPr>
            <a:r>
              <a:rPr lang="en-SG" dirty="0"/>
              <a:t>Technology adoption levels</a:t>
            </a:r>
          </a:p>
          <a:p>
            <a:pPr marL="742950" lvl="1" indent="-285750">
              <a:buFont typeface="Wingdings" panose="05000000000000000000" pitchFamily="2" charset="2"/>
              <a:buChar char="Ø"/>
            </a:pPr>
            <a:r>
              <a:rPr lang="en-SG" dirty="0"/>
              <a:t>Learning participation (</a:t>
            </a:r>
            <a:r>
              <a:rPr lang="en-SG" sz="1800" dirty="0">
                <a:latin typeface="Helvetica" panose="020B0604020202020204" pitchFamily="34" charset="0"/>
                <a:cs typeface="Helvetica" panose="020B0604020202020204" pitchFamily="34" charset="0"/>
              </a:rPr>
              <a:t>Hasegawa, </a:t>
            </a:r>
            <a:r>
              <a:rPr lang="en-SG" sz="1800" dirty="0" err="1">
                <a:latin typeface="Helvetica" panose="020B0604020202020204" pitchFamily="34" charset="0"/>
                <a:cs typeface="Helvetica" panose="020B0604020202020204" pitchFamily="34" charset="0"/>
              </a:rPr>
              <a:t>Shinobu</a:t>
            </a:r>
            <a:r>
              <a:rPr lang="en-SG" sz="1800" dirty="0">
                <a:latin typeface="Helvetica" panose="020B0604020202020204" pitchFamily="34" charset="0"/>
                <a:cs typeface="Helvetica" panose="020B0604020202020204" pitchFamily="34" charset="0"/>
              </a:rPr>
              <a:t> &amp; </a:t>
            </a:r>
            <a:r>
              <a:rPr lang="en-SG" sz="1800" dirty="0" err="1">
                <a:latin typeface="Helvetica" panose="020B0604020202020204" pitchFamily="34" charset="0"/>
                <a:cs typeface="Helvetica" panose="020B0604020202020204" pitchFamily="34" charset="0"/>
              </a:rPr>
              <a:t>Ochimizu</a:t>
            </a:r>
            <a:r>
              <a:rPr lang="en-SG" sz="1800" dirty="0">
                <a:latin typeface="Helvetica" panose="020B0604020202020204" pitchFamily="34" charset="0"/>
                <a:cs typeface="Helvetica" panose="020B0604020202020204" pitchFamily="34" charset="0"/>
              </a:rPr>
              <a:t>, K.., 2005</a:t>
            </a:r>
            <a:r>
              <a:rPr lang="en-SG" dirty="0"/>
              <a:t>)</a:t>
            </a:r>
            <a:br>
              <a:rPr lang="en-SG" dirty="0"/>
            </a:br>
            <a:endParaRPr lang="en-SG" dirty="0"/>
          </a:p>
        </p:txBody>
      </p:sp>
    </p:spTree>
    <p:extLst>
      <p:ext uri="{BB962C8B-B14F-4D97-AF65-F5344CB8AC3E}">
        <p14:creationId xmlns:p14="http://schemas.microsoft.com/office/powerpoint/2010/main" val="271777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Learning Progression Analysis</a:t>
            </a:r>
          </a:p>
        </p:txBody>
      </p:sp>
      <p:pic>
        <p:nvPicPr>
          <p:cNvPr id="11" name="Picture 10">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4" name="Picture 3">
            <a:extLst>
              <a:ext uri="{FF2B5EF4-FFF2-40B4-BE49-F238E27FC236}">
                <a16:creationId xmlns:a16="http://schemas.microsoft.com/office/drawing/2014/main" id="{3B4288C2-F8CE-4D6F-B74D-95F61A8F2F81}"/>
              </a:ext>
            </a:extLst>
          </p:cNvPr>
          <p:cNvPicPr>
            <a:picLocks noChangeAspect="1"/>
          </p:cNvPicPr>
          <p:nvPr/>
        </p:nvPicPr>
        <p:blipFill rotWithShape="1">
          <a:blip r:embed="rId4"/>
          <a:srcRect r="5472" b="-5"/>
          <a:stretch/>
        </p:blipFill>
        <p:spPr>
          <a:xfrm>
            <a:off x="1046760" y="2129667"/>
            <a:ext cx="4065464" cy="3258006"/>
          </a:xfrm>
          <a:prstGeom prst="rect">
            <a:avLst/>
          </a:prstGeom>
        </p:spPr>
      </p:pic>
      <p:sp>
        <p:nvSpPr>
          <p:cNvPr id="3" name="TextBox 2">
            <a:extLst>
              <a:ext uri="{FF2B5EF4-FFF2-40B4-BE49-F238E27FC236}">
                <a16:creationId xmlns:a16="http://schemas.microsoft.com/office/drawing/2014/main" id="{098F578A-83CD-4298-9E31-EAA60E64A200}"/>
              </a:ext>
            </a:extLst>
          </p:cNvPr>
          <p:cNvSpPr txBox="1"/>
          <p:nvPr/>
        </p:nvSpPr>
        <p:spPr>
          <a:xfrm>
            <a:off x="5722862" y="2129667"/>
            <a:ext cx="5546272" cy="3661533"/>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Focuses on the analysis of the growth of students with respect to their learning</a:t>
            </a:r>
          </a:p>
          <a:p>
            <a:pPr marL="285750" indent="-285750" defTabSz="4572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More important especially in STEM education</a:t>
            </a:r>
          </a:p>
          <a:p>
            <a:pPr marL="285750" indent="-285750" defTabSz="4572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use of a learning progression scorecard to identify/ differentiate between students in terms of their mastery of their knowledge.</a:t>
            </a:r>
          </a:p>
        </p:txBody>
      </p:sp>
      <p:sp>
        <p:nvSpPr>
          <p:cNvPr id="7" name="TextBox 6">
            <a:extLst>
              <a:ext uri="{FF2B5EF4-FFF2-40B4-BE49-F238E27FC236}">
                <a16:creationId xmlns:a16="http://schemas.microsoft.com/office/drawing/2014/main" id="{99567C74-60B5-4296-9683-55D119FF960F}"/>
              </a:ext>
            </a:extLst>
          </p:cNvPr>
          <p:cNvSpPr txBox="1"/>
          <p:nvPr/>
        </p:nvSpPr>
        <p:spPr>
          <a:xfrm>
            <a:off x="1046760" y="5420482"/>
            <a:ext cx="4103827" cy="923330"/>
          </a:xfrm>
          <a:prstGeom prst="rect">
            <a:avLst/>
          </a:prstGeom>
          <a:noFill/>
        </p:spPr>
        <p:txBody>
          <a:bodyPr wrap="square" rtlCol="0">
            <a:spAutoFit/>
          </a:bodyPr>
          <a:lstStyle/>
          <a:p>
            <a:r>
              <a:rPr lang="en-US" dirty="0"/>
              <a:t>Image taken from </a:t>
            </a:r>
            <a:r>
              <a:rPr lang="en-US" sz="1800" u="sng" dirty="0">
                <a:solidFill>
                  <a:srgbClr val="1155CC"/>
                </a:solidFill>
                <a:effectLst/>
                <a:latin typeface="Carlito"/>
                <a:ea typeface="Carlito"/>
                <a:cs typeface="Carlito"/>
                <a:hlinkClick r:id="rId5"/>
              </a:rPr>
              <a:t>https://www.ets.org/s/winsight/pdf/learning-progressions-sell-sheet.pdf</a:t>
            </a:r>
            <a:endParaRPr lang="en-SG" dirty="0"/>
          </a:p>
        </p:txBody>
      </p:sp>
    </p:spTree>
    <p:extLst>
      <p:ext uri="{BB962C8B-B14F-4D97-AF65-F5344CB8AC3E}">
        <p14:creationId xmlns:p14="http://schemas.microsoft.com/office/powerpoint/2010/main" val="1235444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633743" y="609599"/>
            <a:ext cx="3413156" cy="5273675"/>
          </a:xfrm>
        </p:spPr>
        <p:txBody>
          <a:bodyPr>
            <a:normAutofit/>
          </a:bodyPr>
          <a:lstStyle/>
          <a:p>
            <a:r>
              <a:rPr lang="en-US" dirty="0"/>
              <a:t>Table Of</a:t>
            </a:r>
            <a:br>
              <a:rPr lang="en-US" dirty="0"/>
            </a:br>
            <a:r>
              <a:rPr lang="en-US" dirty="0"/>
              <a:t>Content</a:t>
            </a:r>
          </a:p>
        </p:txBody>
      </p:sp>
      <p:pic>
        <p:nvPicPr>
          <p:cNvPr id="17" name="Picture 16">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13462572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normAutofit fontScale="90000"/>
          </a:bodyPr>
          <a:lstStyle/>
          <a:p>
            <a:r>
              <a:rPr lang="en-SG" dirty="0"/>
              <a:t>Introduction of Clustering and Content filtering</a:t>
            </a:r>
          </a:p>
        </p:txBody>
      </p:sp>
      <p:sp>
        <p:nvSpPr>
          <p:cNvPr id="3" name="TextBox 2">
            <a:extLst>
              <a:ext uri="{FF2B5EF4-FFF2-40B4-BE49-F238E27FC236}">
                <a16:creationId xmlns:a16="http://schemas.microsoft.com/office/drawing/2014/main" id="{55CB2A21-84AE-490B-97EA-C9F4FD3575DD}"/>
              </a:ext>
            </a:extLst>
          </p:cNvPr>
          <p:cNvSpPr txBox="1"/>
          <p:nvPr/>
        </p:nvSpPr>
        <p:spPr>
          <a:xfrm>
            <a:off x="0" y="1790299"/>
            <a:ext cx="11896825" cy="2308324"/>
          </a:xfrm>
          <a:prstGeom prst="rect">
            <a:avLst/>
          </a:prstGeom>
          <a:noFill/>
        </p:spPr>
        <p:txBody>
          <a:bodyPr wrap="square" rtlCol="0">
            <a:spAutoFit/>
          </a:bodyPr>
          <a:lstStyle/>
          <a:p>
            <a:r>
              <a:rPr lang="en-SG" dirty="0"/>
              <a:t>Content-based filtering</a:t>
            </a:r>
          </a:p>
          <a:p>
            <a:pPr marL="285750" indent="-285750">
              <a:buFont typeface="Arial" panose="020B0604020202020204" pitchFamily="34" charset="0"/>
              <a:buChar char="•"/>
            </a:pPr>
            <a:r>
              <a:rPr lang="en-SG" dirty="0"/>
              <a:t>Determines whether the right content reaches the right people</a:t>
            </a:r>
          </a:p>
          <a:p>
            <a:pPr marL="285750" indent="-285750">
              <a:buFont typeface="Arial" panose="020B0604020202020204" pitchFamily="34" charset="0"/>
              <a:buChar char="•"/>
            </a:pPr>
            <a:r>
              <a:rPr lang="en-SG" dirty="0"/>
              <a:t>Recommends content based on certain factors</a:t>
            </a:r>
          </a:p>
          <a:p>
            <a:pPr marL="742950" lvl="1" indent="-285750">
              <a:buFont typeface="Arial" panose="020B0604020202020204" pitchFamily="34" charset="0"/>
              <a:buChar char="•"/>
            </a:pPr>
            <a:r>
              <a:rPr lang="en-SG" dirty="0"/>
              <a:t>User preference</a:t>
            </a:r>
          </a:p>
          <a:p>
            <a:pPr marL="742950" lvl="1" indent="-285750">
              <a:buFont typeface="Arial" panose="020B0604020202020204" pitchFamily="34" charset="0"/>
              <a:buChar char="•"/>
            </a:pPr>
            <a:r>
              <a:rPr lang="en-SG" dirty="0"/>
              <a:t>User history</a:t>
            </a:r>
          </a:p>
          <a:p>
            <a:pPr marL="742950" lvl="1" indent="-285750">
              <a:buFont typeface="Arial" panose="020B0604020202020204" pitchFamily="34" charset="0"/>
              <a:buChar char="•"/>
            </a:pPr>
            <a:r>
              <a:rPr lang="en-SG" dirty="0"/>
              <a:t>Explicit feedback from user</a:t>
            </a:r>
          </a:p>
          <a:p>
            <a:pPr marL="742950" lvl="1" indent="-285750">
              <a:buFont typeface="Arial" panose="020B0604020202020204" pitchFamily="34" charset="0"/>
              <a:buChar char="•"/>
            </a:pPr>
            <a:endParaRPr lang="en-SG" dirty="0"/>
          </a:p>
          <a:p>
            <a:endParaRPr lang="en-SG" dirty="0"/>
          </a:p>
        </p:txBody>
      </p:sp>
    </p:spTree>
    <p:extLst>
      <p:ext uri="{BB962C8B-B14F-4D97-AF65-F5344CB8AC3E}">
        <p14:creationId xmlns:p14="http://schemas.microsoft.com/office/powerpoint/2010/main" val="3218318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normAutofit fontScale="90000"/>
          </a:bodyPr>
          <a:lstStyle/>
          <a:p>
            <a:r>
              <a:rPr lang="en-SG" dirty="0"/>
              <a:t>Introduction of Clustering and Content filtering</a:t>
            </a:r>
          </a:p>
        </p:txBody>
      </p:sp>
      <p:sp>
        <p:nvSpPr>
          <p:cNvPr id="3" name="TextBox 2">
            <a:extLst>
              <a:ext uri="{FF2B5EF4-FFF2-40B4-BE49-F238E27FC236}">
                <a16:creationId xmlns:a16="http://schemas.microsoft.com/office/drawing/2014/main" id="{55CB2A21-84AE-490B-97EA-C9F4FD3575DD}"/>
              </a:ext>
            </a:extLst>
          </p:cNvPr>
          <p:cNvSpPr txBox="1"/>
          <p:nvPr/>
        </p:nvSpPr>
        <p:spPr>
          <a:xfrm>
            <a:off x="0" y="1790299"/>
            <a:ext cx="11896825" cy="2308324"/>
          </a:xfrm>
          <a:prstGeom prst="rect">
            <a:avLst/>
          </a:prstGeom>
          <a:noFill/>
        </p:spPr>
        <p:txBody>
          <a:bodyPr wrap="square" rtlCol="0">
            <a:spAutoFit/>
          </a:bodyPr>
          <a:lstStyle/>
          <a:p>
            <a:r>
              <a:rPr lang="en-SG" dirty="0"/>
              <a:t>Collaborative filtering</a:t>
            </a:r>
          </a:p>
          <a:p>
            <a:pPr marL="285750" indent="-285750">
              <a:buFont typeface="Arial" panose="020B0604020202020204" pitchFamily="34" charset="0"/>
              <a:buChar char="•"/>
            </a:pPr>
            <a:r>
              <a:rPr lang="en-SG" dirty="0"/>
              <a:t>Determines whether the right content reaches the right people</a:t>
            </a:r>
          </a:p>
          <a:p>
            <a:pPr marL="285750" indent="-285750">
              <a:buFont typeface="Arial" panose="020B0604020202020204" pitchFamily="34" charset="0"/>
              <a:buChar char="•"/>
            </a:pPr>
            <a:r>
              <a:rPr lang="en-SG" dirty="0"/>
              <a:t>Recommends content based on similarities between users and content simultaneously</a:t>
            </a:r>
          </a:p>
          <a:p>
            <a:pPr marL="285750" indent="-285750">
              <a:buFont typeface="Arial" panose="020B0604020202020204" pitchFamily="34" charset="0"/>
              <a:buChar char="•"/>
            </a:pPr>
            <a:r>
              <a:rPr lang="en-SG" dirty="0"/>
              <a:t>It takes in feedback directly from the user (for example, a movie rating provided by the user) and an implicit feedback that a user might like a certain movie (based on how similar this movie is compared to movies the user has already watched) </a:t>
            </a:r>
          </a:p>
          <a:p>
            <a:pPr marL="742950" lvl="1" indent="-285750">
              <a:buFont typeface="Arial" panose="020B0604020202020204" pitchFamily="34" charset="0"/>
              <a:buChar char="•"/>
            </a:pPr>
            <a:endParaRPr lang="en-SG" dirty="0"/>
          </a:p>
          <a:p>
            <a:endParaRPr lang="en-SG" dirty="0"/>
          </a:p>
        </p:txBody>
      </p:sp>
    </p:spTree>
    <p:extLst>
      <p:ext uri="{BB962C8B-B14F-4D97-AF65-F5344CB8AC3E}">
        <p14:creationId xmlns:p14="http://schemas.microsoft.com/office/powerpoint/2010/main" val="3676002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Markov Clustering Algorithm</a:t>
            </a:r>
          </a:p>
        </p:txBody>
      </p:sp>
      <p:sp>
        <p:nvSpPr>
          <p:cNvPr id="3" name="TextBox 2">
            <a:extLst>
              <a:ext uri="{FF2B5EF4-FFF2-40B4-BE49-F238E27FC236}">
                <a16:creationId xmlns:a16="http://schemas.microsoft.com/office/drawing/2014/main" id="{55CB2A21-84AE-490B-97EA-C9F4FD3575DD}"/>
              </a:ext>
            </a:extLst>
          </p:cNvPr>
          <p:cNvSpPr txBox="1"/>
          <p:nvPr/>
        </p:nvSpPr>
        <p:spPr>
          <a:xfrm>
            <a:off x="913796" y="2247153"/>
            <a:ext cx="3358084" cy="3544046"/>
          </a:xfrm>
          <a:prstGeom prst="rect">
            <a:avLst/>
          </a:prstGeom>
        </p:spPr>
        <p:txBody>
          <a:bodyPr vert="horz" lIns="91440" tIns="45720" rIns="91440" bIns="45720" rtlCol="0" anchor="t">
            <a:normAutofit fontScale="92500" lnSpcReduction="10000"/>
          </a:bodyPr>
          <a:lstStyle/>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Based on performing random walks on graphs</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Deals with a probability matrix to determine the probability of the chances a node will reach a next one independent of their previous states.</a:t>
            </a:r>
          </a:p>
          <a:p>
            <a:pPr marL="285750"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Markov Chains</a:t>
            </a:r>
          </a:p>
          <a:p>
            <a:pPr marL="742950" lvl="1" indent="-285750" defTabSz="457200">
              <a:spcBef>
                <a:spcPct val="20000"/>
              </a:spcBef>
              <a:spcAft>
                <a:spcPts val="600"/>
              </a:spcAft>
              <a:buClr>
                <a:schemeClr val="tx2"/>
              </a:buClr>
              <a:buSzPct val="70000"/>
              <a:buFont typeface="Arial" panose="020B0604020202020204" pitchFamily="34" charset="0"/>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system in which the next state is dependent upon the current state based on some probability or rule.”</a:t>
            </a:r>
          </a:p>
        </p:txBody>
      </p:sp>
      <p:pic>
        <p:nvPicPr>
          <p:cNvPr id="4" name="Picture 3">
            <a:extLst>
              <a:ext uri="{FF2B5EF4-FFF2-40B4-BE49-F238E27FC236}">
                <a16:creationId xmlns:a16="http://schemas.microsoft.com/office/drawing/2014/main" id="{66E234C8-BC77-4633-949B-5BD1526AB432}"/>
              </a:ext>
            </a:extLst>
          </p:cNvPr>
          <p:cNvPicPr>
            <a:picLocks noChangeAspect="1"/>
          </p:cNvPicPr>
          <p:nvPr/>
        </p:nvPicPr>
        <p:blipFill>
          <a:blip r:embed="rId3"/>
          <a:stretch>
            <a:fillRect/>
          </a:stretch>
        </p:blipFill>
        <p:spPr>
          <a:xfrm>
            <a:off x="5889721" y="643466"/>
            <a:ext cx="4684437" cy="5147733"/>
          </a:xfrm>
          <a:prstGeom prst="rect">
            <a:avLst/>
          </a:prstGeom>
        </p:spPr>
      </p:pic>
    </p:spTree>
    <p:extLst>
      <p:ext uri="{BB962C8B-B14F-4D97-AF65-F5344CB8AC3E}">
        <p14:creationId xmlns:p14="http://schemas.microsoft.com/office/powerpoint/2010/main" val="2248598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normAutofit/>
          </a:bodyPr>
          <a:lstStyle/>
          <a:p>
            <a:r>
              <a:rPr lang="en-SG" dirty="0"/>
              <a:t>Markov Clustering Algorithm</a:t>
            </a:r>
          </a:p>
        </p:txBody>
      </p:sp>
      <p:sp>
        <p:nvSpPr>
          <p:cNvPr id="3" name="TextBox 2">
            <a:extLst>
              <a:ext uri="{FF2B5EF4-FFF2-40B4-BE49-F238E27FC236}">
                <a16:creationId xmlns:a16="http://schemas.microsoft.com/office/drawing/2014/main" id="{55CB2A21-84AE-490B-97EA-C9F4FD3575DD}"/>
              </a:ext>
            </a:extLst>
          </p:cNvPr>
          <p:cNvSpPr txBox="1"/>
          <p:nvPr/>
        </p:nvSpPr>
        <p:spPr>
          <a:xfrm>
            <a:off x="0" y="1790299"/>
            <a:ext cx="11896825" cy="3416320"/>
          </a:xfrm>
          <a:prstGeom prst="rect">
            <a:avLst/>
          </a:prstGeom>
          <a:noFill/>
        </p:spPr>
        <p:txBody>
          <a:bodyPr wrap="square" rtlCol="0">
            <a:spAutoFit/>
          </a:bodyPr>
          <a:lstStyle/>
          <a:p>
            <a:r>
              <a:rPr lang="en-SG" dirty="0"/>
              <a:t>To implement the clustering algorithm, there are 2 operations involved,</a:t>
            </a:r>
          </a:p>
          <a:p>
            <a:r>
              <a:rPr lang="en-SG" dirty="0"/>
              <a:t>Inflation</a:t>
            </a:r>
          </a:p>
          <a:p>
            <a:pPr marL="742950" lvl="1" indent="-285750">
              <a:buFont typeface="Arial" panose="020B0604020202020204" pitchFamily="34" charset="0"/>
              <a:buChar char="•"/>
            </a:pPr>
            <a:r>
              <a:rPr lang="en-SG" dirty="0"/>
              <a:t>Transition values in the matrix are changed so strong neighbours are strengthened and large neighbour values are demoted. This is done by raising the column value to non-negative power and then renormalizing</a:t>
            </a:r>
          </a:p>
          <a:p>
            <a:pPr marL="742950" lvl="1" indent="-285750">
              <a:buFont typeface="Arial" panose="020B0604020202020204" pitchFamily="34" charset="0"/>
              <a:buChar char="•"/>
            </a:pPr>
            <a:r>
              <a:rPr lang="en-SG" dirty="0"/>
              <a:t>Therefore, for inflation value of 2. Square each element in the column and normalize the values</a:t>
            </a:r>
          </a:p>
          <a:p>
            <a:pPr marL="742950" lvl="1" indent="-285750">
              <a:buFont typeface="Arial" panose="020B0604020202020204" pitchFamily="34" charset="0"/>
              <a:buChar char="•"/>
            </a:pPr>
            <a:r>
              <a:rPr lang="en-SG" dirty="0"/>
              <a:t>Responsible for strengthening and weakening of current.</a:t>
            </a:r>
          </a:p>
          <a:p>
            <a:r>
              <a:rPr lang="en-SG" dirty="0"/>
              <a:t>Expansion</a:t>
            </a:r>
          </a:p>
          <a:p>
            <a:pPr marL="742950" lvl="1" indent="-285750">
              <a:buFont typeface="Arial" panose="020B0604020202020204" pitchFamily="34" charset="0"/>
              <a:buChar char="•"/>
            </a:pPr>
            <a:r>
              <a:rPr lang="en-SG" dirty="0"/>
              <a:t>Helps make further nodes reachable by taking the nth power of the matrix</a:t>
            </a:r>
          </a:p>
          <a:p>
            <a:pPr marL="742950" lvl="1" indent="-285750">
              <a:buFont typeface="Arial" panose="020B0604020202020204" pitchFamily="34" charset="0"/>
              <a:buChar char="•"/>
            </a:pPr>
            <a:r>
              <a:rPr lang="en-SG" dirty="0"/>
              <a:t>For expansion power of 2 and matrix A, take the power of the matrix\</a:t>
            </a:r>
          </a:p>
          <a:p>
            <a:pPr marL="742950" lvl="1" indent="-285750">
              <a:buFont typeface="Arial" panose="020B0604020202020204" pitchFamily="34" charset="0"/>
              <a:buChar char="•"/>
            </a:pPr>
            <a:r>
              <a:rPr lang="en-SG" dirty="0"/>
              <a:t>Responsible to allow flow to connect to different regions of the graph</a:t>
            </a:r>
          </a:p>
          <a:p>
            <a:pPr marL="742950" lvl="1" indent="-285750">
              <a:buFont typeface="Arial" panose="020B0604020202020204" pitchFamily="34" charset="0"/>
              <a:buChar char="•"/>
            </a:pPr>
            <a:endParaRPr lang="en-SG" dirty="0"/>
          </a:p>
          <a:p>
            <a:endParaRPr lang="en-SG" dirty="0"/>
          </a:p>
        </p:txBody>
      </p:sp>
    </p:spTree>
    <p:extLst>
      <p:ext uri="{BB962C8B-B14F-4D97-AF65-F5344CB8AC3E}">
        <p14:creationId xmlns:p14="http://schemas.microsoft.com/office/powerpoint/2010/main" val="1405391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normAutofit/>
          </a:bodyPr>
          <a:lstStyle/>
          <a:p>
            <a:r>
              <a:rPr lang="en-SG" dirty="0"/>
              <a:t>Markov Clustering Algorithm</a:t>
            </a:r>
          </a:p>
        </p:txBody>
      </p:sp>
      <p:sp>
        <p:nvSpPr>
          <p:cNvPr id="3" name="TextBox 2">
            <a:extLst>
              <a:ext uri="{FF2B5EF4-FFF2-40B4-BE49-F238E27FC236}">
                <a16:creationId xmlns:a16="http://schemas.microsoft.com/office/drawing/2014/main" id="{55CB2A21-84AE-490B-97EA-C9F4FD3575DD}"/>
              </a:ext>
            </a:extLst>
          </p:cNvPr>
          <p:cNvSpPr txBox="1"/>
          <p:nvPr/>
        </p:nvSpPr>
        <p:spPr>
          <a:xfrm>
            <a:off x="0" y="1790299"/>
            <a:ext cx="11896825" cy="2862322"/>
          </a:xfrm>
          <a:prstGeom prst="rect">
            <a:avLst/>
          </a:prstGeom>
          <a:noFill/>
        </p:spPr>
        <p:txBody>
          <a:bodyPr wrap="square" rtlCol="0">
            <a:spAutoFit/>
          </a:bodyPr>
          <a:lstStyle/>
          <a:p>
            <a:pPr marL="800100" lvl="1" indent="-342900">
              <a:buFont typeface="+mj-lt"/>
              <a:buAutoNum type="arabicPeriod"/>
            </a:pPr>
            <a:r>
              <a:rPr lang="en-SG" dirty="0"/>
              <a:t>Input is a un-directed graph, power parameter e and inflation parameter r.</a:t>
            </a:r>
          </a:p>
          <a:p>
            <a:pPr marL="800100" lvl="1" indent="-342900">
              <a:buFont typeface="+mj-lt"/>
              <a:buAutoNum type="arabicPeriod"/>
            </a:pPr>
            <a:r>
              <a:rPr lang="en-SG" dirty="0"/>
              <a:t>Determine the Markov matrix by creating the associated matrix (based on the probability of each of the states happening)</a:t>
            </a:r>
          </a:p>
          <a:p>
            <a:pPr marL="800100" lvl="1" indent="-342900">
              <a:buFont typeface="+mj-lt"/>
              <a:buAutoNum type="arabicPeriod"/>
            </a:pPr>
            <a:r>
              <a:rPr lang="en-SG" dirty="0"/>
              <a:t>Random walk is simulated by alternating between Inflation and Expansion</a:t>
            </a:r>
          </a:p>
          <a:p>
            <a:pPr marL="800100" lvl="1" indent="-342900">
              <a:buFont typeface="+mj-lt"/>
              <a:buAutoNum type="arabicPeriod"/>
            </a:pPr>
            <a:r>
              <a:rPr lang="en-SG" dirty="0"/>
              <a:t>Step i: Expand that matrix using ‘e’ parameter’</a:t>
            </a:r>
          </a:p>
          <a:p>
            <a:pPr marL="800100" lvl="1" indent="-342900">
              <a:buFont typeface="+mj-lt"/>
              <a:buAutoNum type="arabicPeriod"/>
            </a:pPr>
            <a:r>
              <a:rPr lang="en-SG" dirty="0"/>
              <a:t>Step j: Inflate that matrix using “r” parameter</a:t>
            </a:r>
          </a:p>
          <a:p>
            <a:pPr marL="800100" lvl="1" indent="-342900">
              <a:buFont typeface="+mj-lt"/>
              <a:buAutoNum type="arabicPeriod"/>
            </a:pPr>
            <a:r>
              <a:rPr lang="en-SG" dirty="0"/>
              <a:t>Repeat steps I and j until convergence (or when there is no significant change in values observed)</a:t>
            </a:r>
          </a:p>
          <a:p>
            <a:pPr marL="800100" lvl="1" indent="-342900">
              <a:buFont typeface="+mj-lt"/>
              <a:buAutoNum type="arabicPeriod"/>
            </a:pPr>
            <a:r>
              <a:rPr lang="en-SG" dirty="0"/>
              <a:t>Interpret the relevant matrix to obtain the clusters (</a:t>
            </a:r>
            <a:r>
              <a:rPr lang="en-SG" sz="1800" dirty="0" err="1">
                <a:latin typeface="Helvetica" panose="020B0604020202020204" pitchFamily="34" charset="0"/>
                <a:cs typeface="Helvetica" panose="020B0604020202020204" pitchFamily="34" charset="0"/>
              </a:rPr>
              <a:t>Valsamidis</a:t>
            </a:r>
            <a:r>
              <a:rPr lang="en-SG" sz="1800" dirty="0">
                <a:latin typeface="Helvetica" panose="020B0604020202020204" pitchFamily="34" charset="0"/>
                <a:cs typeface="Helvetica" panose="020B0604020202020204" pitchFamily="34" charset="0"/>
              </a:rPr>
              <a:t>, , </a:t>
            </a:r>
            <a:r>
              <a:rPr lang="en-SG" sz="1800" dirty="0" err="1">
                <a:latin typeface="Helvetica" panose="020B0604020202020204" pitchFamily="34" charset="0"/>
                <a:cs typeface="Helvetica" panose="020B0604020202020204" pitchFamily="34" charset="0"/>
              </a:rPr>
              <a:t>Kontogiannis</a:t>
            </a:r>
            <a:r>
              <a:rPr lang="en-SG" sz="1800" dirty="0">
                <a:latin typeface="Helvetica" panose="020B0604020202020204" pitchFamily="34" charset="0"/>
                <a:cs typeface="Helvetica" panose="020B0604020202020204" pitchFamily="34" charset="0"/>
              </a:rPr>
              <a:t>, S., </a:t>
            </a:r>
            <a:r>
              <a:rPr lang="en-SG" sz="1800" dirty="0" err="1">
                <a:latin typeface="Helvetica" panose="020B0604020202020204" pitchFamily="34" charset="0"/>
                <a:cs typeface="Helvetica" panose="020B0604020202020204" pitchFamily="34" charset="0"/>
              </a:rPr>
              <a:t>Kazanidis</a:t>
            </a:r>
            <a:r>
              <a:rPr lang="en-SG" sz="1800" dirty="0">
                <a:latin typeface="Helvetica" panose="020B0604020202020204" pitchFamily="34" charset="0"/>
                <a:cs typeface="Helvetica" panose="020B0604020202020204" pitchFamily="34" charset="0"/>
              </a:rPr>
              <a:t>, </a:t>
            </a:r>
            <a:r>
              <a:rPr lang="en-SG" sz="1800" dirty="0" err="1">
                <a:latin typeface="Helvetica" panose="020B0604020202020204" pitchFamily="34" charset="0"/>
                <a:cs typeface="Helvetica" panose="020B0604020202020204" pitchFamily="34" charset="0"/>
              </a:rPr>
              <a:t>Ioannis</a:t>
            </a:r>
            <a:r>
              <a:rPr lang="en-SG" sz="1800" dirty="0">
                <a:latin typeface="Helvetica" panose="020B0604020202020204" pitchFamily="34" charset="0"/>
                <a:cs typeface="Helvetica" panose="020B0604020202020204" pitchFamily="34" charset="0"/>
              </a:rPr>
              <a:t>. T ,&amp; </a:t>
            </a:r>
            <a:r>
              <a:rPr lang="en-SG" sz="1800" dirty="0" err="1">
                <a:latin typeface="Helvetica" panose="020B0604020202020204" pitchFamily="34" charset="0"/>
                <a:cs typeface="Helvetica" panose="020B0604020202020204" pitchFamily="34" charset="0"/>
              </a:rPr>
              <a:t>Karakos</a:t>
            </a:r>
            <a:r>
              <a:rPr lang="en-SG" sz="1800" dirty="0">
                <a:latin typeface="Helvetica" panose="020B0604020202020204" pitchFamily="34" charset="0"/>
                <a:cs typeface="Helvetica" panose="020B0604020202020204" pitchFamily="34" charset="0"/>
              </a:rPr>
              <a:t>. A. (2012). )</a:t>
            </a:r>
            <a:endParaRPr lang="en-SG" dirty="0"/>
          </a:p>
          <a:p>
            <a:endParaRPr lang="en-SG" dirty="0"/>
          </a:p>
        </p:txBody>
      </p:sp>
    </p:spTree>
    <p:extLst>
      <p:ext uri="{BB962C8B-B14F-4D97-AF65-F5344CB8AC3E}">
        <p14:creationId xmlns:p14="http://schemas.microsoft.com/office/powerpoint/2010/main" val="3635413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normAutofit/>
          </a:bodyPr>
          <a:lstStyle/>
          <a:p>
            <a:r>
              <a:rPr lang="en-SG" dirty="0"/>
              <a:t>Markov Clustering Algorithm</a:t>
            </a:r>
          </a:p>
        </p:txBody>
      </p:sp>
      <p:sp>
        <p:nvSpPr>
          <p:cNvPr id="3" name="TextBox 2">
            <a:extLst>
              <a:ext uri="{FF2B5EF4-FFF2-40B4-BE49-F238E27FC236}">
                <a16:creationId xmlns:a16="http://schemas.microsoft.com/office/drawing/2014/main" id="{55CB2A21-84AE-490B-97EA-C9F4FD3575DD}"/>
              </a:ext>
            </a:extLst>
          </p:cNvPr>
          <p:cNvSpPr txBox="1"/>
          <p:nvPr/>
        </p:nvSpPr>
        <p:spPr>
          <a:xfrm>
            <a:off x="519379" y="2228671"/>
            <a:ext cx="11896825" cy="1477328"/>
          </a:xfrm>
          <a:prstGeom prst="rect">
            <a:avLst/>
          </a:prstGeom>
          <a:noFill/>
        </p:spPr>
        <p:txBody>
          <a:bodyPr wrap="square" rtlCol="0">
            <a:spAutoFit/>
          </a:bodyPr>
          <a:lstStyle/>
          <a:p>
            <a:pPr marL="800100" lvl="1" indent="-342900">
              <a:buClr>
                <a:srgbClr val="92D050"/>
              </a:buClr>
              <a:buFont typeface="Arial" panose="020B0604020202020204" pitchFamily="34" charset="0"/>
              <a:buChar char="•"/>
            </a:pPr>
            <a:r>
              <a:rPr lang="en-SG" dirty="0"/>
              <a:t>MCL scales well with larger graph size</a:t>
            </a:r>
          </a:p>
          <a:p>
            <a:pPr marL="800100" lvl="1" indent="-342900">
              <a:buClr>
                <a:srgbClr val="92D050"/>
              </a:buClr>
              <a:buFont typeface="Arial" panose="020B0604020202020204" pitchFamily="34" charset="0"/>
              <a:buChar char="•"/>
            </a:pPr>
            <a:r>
              <a:rPr lang="en-SG" dirty="0"/>
              <a:t>Produces good clustering results</a:t>
            </a:r>
          </a:p>
          <a:p>
            <a:pPr marL="800100" lvl="1" indent="-342900">
              <a:buClr>
                <a:srgbClr val="92D050"/>
              </a:buClr>
              <a:buFont typeface="Arial" panose="020B0604020202020204" pitchFamily="34" charset="0"/>
              <a:buChar char="•"/>
            </a:pPr>
            <a:r>
              <a:rPr lang="en-SG" dirty="0"/>
              <a:t>Usually doesn’t produce overlapping clusters</a:t>
            </a:r>
          </a:p>
          <a:p>
            <a:pPr marL="800100" lvl="1" indent="-342900">
              <a:buClr>
                <a:srgbClr val="FF0000"/>
              </a:buClr>
              <a:buFont typeface="Arial" panose="020B0604020202020204" pitchFamily="34" charset="0"/>
              <a:buChar char="•"/>
            </a:pPr>
            <a:r>
              <a:rPr lang="en-SG" dirty="0"/>
              <a:t>Not useful in explaining events ( does not provide insight) </a:t>
            </a:r>
          </a:p>
          <a:p>
            <a:endParaRPr lang="en-SG" dirty="0"/>
          </a:p>
        </p:txBody>
      </p:sp>
    </p:spTree>
    <p:extLst>
      <p:ext uri="{BB962C8B-B14F-4D97-AF65-F5344CB8AC3E}">
        <p14:creationId xmlns:p14="http://schemas.microsoft.com/office/powerpoint/2010/main" val="1957837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7760BC-5C2E-41CD-8A96-9BAED69BA8B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Markov Clustering Algorithm</a:t>
            </a:r>
          </a:p>
        </p:txBody>
      </p:sp>
      <p:sp>
        <p:nvSpPr>
          <p:cNvPr id="24" name="Rectangle 2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DC3847-768D-4B38-9DA4-2F8C00DB6EBC}"/>
              </a:ext>
            </a:extLst>
          </p:cNvPr>
          <p:cNvPicPr>
            <a:picLocks noChangeAspect="1"/>
          </p:cNvPicPr>
          <p:nvPr/>
        </p:nvPicPr>
        <p:blipFill>
          <a:blip r:embed="rId3"/>
          <a:stretch>
            <a:fillRect/>
          </a:stretch>
        </p:blipFill>
        <p:spPr>
          <a:xfrm>
            <a:off x="4655669" y="-169270"/>
            <a:ext cx="6086762" cy="4504202"/>
          </a:xfrm>
          <a:prstGeom prst="rect">
            <a:avLst/>
          </a:prstGeom>
        </p:spPr>
      </p:pic>
      <p:sp>
        <p:nvSpPr>
          <p:cNvPr id="4" name="TextBox 3">
            <a:extLst>
              <a:ext uri="{FF2B5EF4-FFF2-40B4-BE49-F238E27FC236}">
                <a16:creationId xmlns:a16="http://schemas.microsoft.com/office/drawing/2014/main" id="{DE75077A-9034-4C6D-BE5B-7C2232786DE7}"/>
              </a:ext>
            </a:extLst>
          </p:cNvPr>
          <p:cNvSpPr txBox="1"/>
          <p:nvPr/>
        </p:nvSpPr>
        <p:spPr>
          <a:xfrm>
            <a:off x="4811345" y="4334932"/>
            <a:ext cx="7224979" cy="1708160"/>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bg1">
                    <a:lumMod val="95000"/>
                    <a:lumOff val="5000"/>
                  </a:schemeClr>
                </a:solidFill>
              </a:rPr>
              <a:t>Random datapoints were generated by python for the sake of performing clustering</a:t>
            </a:r>
          </a:p>
          <a:p>
            <a:pPr marL="285750" indent="-285750">
              <a:buFont typeface="Arial" panose="020B0604020202020204" pitchFamily="34" charset="0"/>
              <a:buChar char="•"/>
            </a:pPr>
            <a:endParaRPr lang="en-US" sz="1500" dirty="0">
              <a:solidFill>
                <a:schemeClr val="bg1">
                  <a:lumMod val="95000"/>
                  <a:lumOff val="5000"/>
                </a:schemeClr>
              </a:solidFill>
            </a:endParaRPr>
          </a:p>
          <a:p>
            <a:pPr marL="285750" indent="-285750">
              <a:buFont typeface="Arial" panose="020B0604020202020204" pitchFamily="34" charset="0"/>
              <a:buChar char="•"/>
            </a:pPr>
            <a:r>
              <a:rPr lang="en-US" sz="1500" dirty="0">
                <a:solidFill>
                  <a:schemeClr val="bg1">
                    <a:lumMod val="95000"/>
                    <a:lumOff val="5000"/>
                  </a:schemeClr>
                </a:solidFill>
              </a:rPr>
              <a:t>Algorithm identified 7 different clusters (shown above)</a:t>
            </a:r>
          </a:p>
          <a:p>
            <a:endParaRPr lang="en-US" sz="1500" dirty="0">
              <a:solidFill>
                <a:schemeClr val="bg1">
                  <a:lumMod val="95000"/>
                  <a:lumOff val="5000"/>
                </a:schemeClr>
              </a:solidFill>
            </a:endParaRPr>
          </a:p>
          <a:p>
            <a:pPr marL="285750" indent="-285750">
              <a:buFont typeface="Arial" panose="020B0604020202020204" pitchFamily="34" charset="0"/>
              <a:buChar char="•"/>
            </a:pPr>
            <a:r>
              <a:rPr lang="en-US" sz="1500" dirty="0">
                <a:solidFill>
                  <a:schemeClr val="bg1">
                    <a:lumMod val="95000"/>
                    <a:lumOff val="5000"/>
                  </a:schemeClr>
                </a:solidFill>
              </a:rPr>
              <a:t>Clusters do not have many bridging nodes</a:t>
            </a:r>
          </a:p>
          <a:p>
            <a:pPr marL="742950" lvl="1" indent="-285750">
              <a:buFont typeface="Wingdings" panose="05000000000000000000" pitchFamily="2" charset="2"/>
              <a:buChar char="q"/>
            </a:pPr>
            <a:r>
              <a:rPr lang="en-US" sz="1500" dirty="0">
                <a:solidFill>
                  <a:schemeClr val="bg1">
                    <a:lumMod val="95000"/>
                    <a:lumOff val="5000"/>
                  </a:schemeClr>
                </a:solidFill>
              </a:rPr>
              <a:t>Probability of different groups interacting ls lower</a:t>
            </a:r>
          </a:p>
        </p:txBody>
      </p:sp>
    </p:spTree>
    <p:extLst>
      <p:ext uri="{BB962C8B-B14F-4D97-AF65-F5344CB8AC3E}">
        <p14:creationId xmlns:p14="http://schemas.microsoft.com/office/powerpoint/2010/main" val="3763922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53A1-7360-4979-A664-ADA598DE8ECD}"/>
              </a:ext>
            </a:extLst>
          </p:cNvPr>
          <p:cNvSpPr>
            <a:spLocks noGrp="1"/>
          </p:cNvSpPr>
          <p:nvPr>
            <p:ph type="title"/>
          </p:nvPr>
        </p:nvSpPr>
        <p:spPr/>
        <p:txBody>
          <a:bodyPr/>
          <a:lstStyle/>
          <a:p>
            <a:r>
              <a:rPr lang="en-SG" dirty="0"/>
              <a:t>K-Means Clustering</a:t>
            </a:r>
          </a:p>
        </p:txBody>
      </p:sp>
      <p:sp>
        <p:nvSpPr>
          <p:cNvPr id="7" name="TextBox 6">
            <a:extLst>
              <a:ext uri="{FF2B5EF4-FFF2-40B4-BE49-F238E27FC236}">
                <a16:creationId xmlns:a16="http://schemas.microsoft.com/office/drawing/2014/main" id="{9D0FD3C8-979A-4D2C-B869-6DAFC64D75DD}"/>
              </a:ext>
            </a:extLst>
          </p:cNvPr>
          <p:cNvSpPr txBox="1"/>
          <p:nvPr/>
        </p:nvSpPr>
        <p:spPr>
          <a:xfrm>
            <a:off x="913795" y="1704442"/>
            <a:ext cx="10353762" cy="2785378"/>
          </a:xfrm>
          <a:prstGeom prst="rect">
            <a:avLst/>
          </a:prstGeom>
          <a:noFill/>
        </p:spPr>
        <p:txBody>
          <a:bodyPr wrap="square" rtlCol="0">
            <a:spAutoFit/>
          </a:bodyPr>
          <a:lstStyle/>
          <a:p>
            <a:pPr marL="285750" indent="-285750">
              <a:buFont typeface="Arial" panose="020B0604020202020204" pitchFamily="34" charset="0"/>
              <a:buChar char="•"/>
            </a:pPr>
            <a:r>
              <a:rPr lang="en-SG" sz="2500" dirty="0"/>
              <a:t>Designed to cluster N objects in a data set into k different partitions</a:t>
            </a:r>
          </a:p>
          <a:p>
            <a:pPr marL="285750" indent="-285750">
              <a:buFont typeface="Arial" panose="020B0604020202020204" pitchFamily="34" charset="0"/>
              <a:buChar char="•"/>
            </a:pPr>
            <a:r>
              <a:rPr lang="en-SG" sz="2500" dirty="0"/>
              <a:t>K is usually defined by the user in the code</a:t>
            </a:r>
          </a:p>
          <a:p>
            <a:pPr marL="285750" indent="-285750">
              <a:buFont typeface="Arial" panose="020B0604020202020204" pitchFamily="34" charset="0"/>
              <a:buChar char="•"/>
            </a:pPr>
            <a:r>
              <a:rPr lang="en-SG" sz="2500" dirty="0"/>
              <a:t>An objected is clustered based on its vector distance to the centroid vector ( usually defined) within a cluster</a:t>
            </a:r>
          </a:p>
          <a:p>
            <a:pPr marL="285750" indent="-285750">
              <a:buFont typeface="Arial" panose="020B0604020202020204" pitchFamily="34" charset="0"/>
              <a:buChar char="•"/>
            </a:pPr>
            <a:r>
              <a:rPr lang="en-SG" sz="2500" dirty="0"/>
              <a:t>Centroid of a Cluster C</a:t>
            </a:r>
            <a:r>
              <a:rPr lang="en-SG" sz="2500" baseline="-25000" dirty="0"/>
              <a:t>k </a:t>
            </a:r>
            <a:r>
              <a:rPr lang="en-SG" sz="2500" dirty="0"/>
              <a:t>is determined by finding the average of each variable divided by the number of objects within the cluster. (</a:t>
            </a:r>
            <a:r>
              <a:rPr lang="nn-NO" sz="2500" dirty="0"/>
              <a:t>Steinley, D., &amp; Brusco, M. J. (2007)) </a:t>
            </a:r>
            <a:endParaRPr lang="en-SG" sz="2500" dirty="0"/>
          </a:p>
        </p:txBody>
      </p:sp>
    </p:spTree>
    <p:extLst>
      <p:ext uri="{BB962C8B-B14F-4D97-AF65-F5344CB8AC3E}">
        <p14:creationId xmlns:p14="http://schemas.microsoft.com/office/powerpoint/2010/main" val="1311952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53A1-7360-4979-A664-ADA598DE8ECD}"/>
              </a:ext>
            </a:extLst>
          </p:cNvPr>
          <p:cNvSpPr>
            <a:spLocks noGrp="1"/>
          </p:cNvSpPr>
          <p:nvPr>
            <p:ph type="title"/>
          </p:nvPr>
        </p:nvSpPr>
        <p:spPr/>
        <p:txBody>
          <a:bodyPr/>
          <a:lstStyle/>
          <a:p>
            <a:r>
              <a:rPr lang="en-SG" dirty="0"/>
              <a:t>K-Means Clustering</a:t>
            </a:r>
          </a:p>
        </p:txBody>
      </p:sp>
      <p:sp>
        <p:nvSpPr>
          <p:cNvPr id="7" name="TextBox 6">
            <a:extLst>
              <a:ext uri="{FF2B5EF4-FFF2-40B4-BE49-F238E27FC236}">
                <a16:creationId xmlns:a16="http://schemas.microsoft.com/office/drawing/2014/main" id="{9D0FD3C8-979A-4D2C-B869-6DAFC64D75DD}"/>
              </a:ext>
            </a:extLst>
          </p:cNvPr>
          <p:cNvSpPr txBox="1"/>
          <p:nvPr/>
        </p:nvSpPr>
        <p:spPr>
          <a:xfrm>
            <a:off x="833328" y="1675182"/>
            <a:ext cx="10353762" cy="4170372"/>
          </a:xfrm>
          <a:prstGeom prst="rect">
            <a:avLst/>
          </a:prstGeom>
          <a:noFill/>
        </p:spPr>
        <p:txBody>
          <a:bodyPr wrap="square" rtlCol="0">
            <a:spAutoFit/>
          </a:bodyPr>
          <a:lstStyle/>
          <a:p>
            <a:pPr marL="457200" indent="-457200">
              <a:buFont typeface="+mj-lt"/>
              <a:buAutoNum type="arabicPeriod"/>
            </a:pPr>
            <a:r>
              <a:rPr lang="en-US" sz="2000" dirty="0"/>
              <a:t>K which determines the number of clusters is defined.</a:t>
            </a:r>
          </a:p>
          <a:p>
            <a:pPr marL="457200" indent="-457200">
              <a:buFont typeface="+mj-lt"/>
              <a:buAutoNum type="arabicPeriod"/>
            </a:pPr>
            <a:r>
              <a:rPr lang="en-US" sz="2000" dirty="0"/>
              <a:t>K- number of random data points are selected as the center of a cluster.</a:t>
            </a:r>
          </a:p>
          <a:p>
            <a:pPr marL="457200" indent="-457200">
              <a:buFont typeface="+mj-lt"/>
              <a:buAutoNum type="arabicPeriod"/>
            </a:pPr>
            <a:r>
              <a:rPr lang="en-US" sz="2000" dirty="0"/>
              <a:t>Data points are initially assigned to a cluster based on their Euclidean distance to a center of a cluster (centroid)</a:t>
            </a:r>
          </a:p>
          <a:p>
            <a:pPr marL="457200" indent="-457200">
              <a:buFont typeface="+mj-lt"/>
              <a:buAutoNum type="arabicPeriod"/>
            </a:pPr>
            <a:r>
              <a:rPr lang="en-US" sz="2000" dirty="0"/>
              <a:t>Mean value </a:t>
            </a:r>
            <a:r>
              <a:rPr lang="en-US" sz="2000"/>
              <a:t>of the data points </a:t>
            </a:r>
            <a:r>
              <a:rPr lang="en-US" sz="2000" dirty="0"/>
              <a:t>in the same cluster is calculated and this will be assigned as a new centroid</a:t>
            </a:r>
          </a:p>
          <a:p>
            <a:pPr marL="457200" indent="-457200">
              <a:buFont typeface="+mj-lt"/>
              <a:buAutoNum type="arabicPeriod"/>
            </a:pPr>
            <a:r>
              <a:rPr lang="en-US" sz="2000" dirty="0"/>
              <a:t>Data will be reassigned to a cluster based on its Euclidean distance to the new centroid</a:t>
            </a:r>
          </a:p>
          <a:p>
            <a:pPr marL="457200" indent="-457200">
              <a:buFont typeface="+mj-lt"/>
              <a:buAutoNum type="arabicPeriod"/>
            </a:pPr>
            <a:r>
              <a:rPr lang="en-US" sz="2000" dirty="0"/>
              <a:t>Step 4 and 5 is repeated until a stopping condition is met</a:t>
            </a:r>
          </a:p>
          <a:p>
            <a:r>
              <a:rPr lang="en-US" sz="2000" dirty="0"/>
              <a:t>*stopping condition can either be:</a:t>
            </a:r>
          </a:p>
          <a:p>
            <a:pPr marL="342900" indent="-342900">
              <a:buFont typeface="Arial" panose="020B0604020202020204" pitchFamily="34" charset="0"/>
              <a:buChar char="•"/>
            </a:pPr>
            <a:r>
              <a:rPr lang="en-US" sz="2000" dirty="0"/>
              <a:t>Running through the set number of iterations</a:t>
            </a:r>
          </a:p>
          <a:p>
            <a:pPr marL="342900" indent="-342900">
              <a:buFont typeface="Arial" panose="020B0604020202020204" pitchFamily="34" charset="0"/>
              <a:buChar char="•"/>
            </a:pPr>
            <a:r>
              <a:rPr lang="en-US" sz="2000" dirty="0"/>
              <a:t>Centroid value for next iteration does not change</a:t>
            </a:r>
          </a:p>
          <a:p>
            <a:pPr marL="457200" indent="-457200">
              <a:buFont typeface="+mj-lt"/>
              <a:buAutoNum type="arabicPeriod"/>
            </a:pPr>
            <a:endParaRPr lang="en-SG" sz="2500" dirty="0"/>
          </a:p>
        </p:txBody>
      </p:sp>
    </p:spTree>
    <p:extLst>
      <p:ext uri="{BB962C8B-B14F-4D97-AF65-F5344CB8AC3E}">
        <p14:creationId xmlns:p14="http://schemas.microsoft.com/office/powerpoint/2010/main" val="2002508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53A1-7360-4979-A664-ADA598DE8ECD}"/>
              </a:ext>
            </a:extLst>
          </p:cNvPr>
          <p:cNvSpPr>
            <a:spLocks noGrp="1"/>
          </p:cNvSpPr>
          <p:nvPr>
            <p:ph type="title"/>
          </p:nvPr>
        </p:nvSpPr>
        <p:spPr/>
        <p:txBody>
          <a:bodyPr/>
          <a:lstStyle/>
          <a:p>
            <a:r>
              <a:rPr lang="en-SG" dirty="0"/>
              <a:t>K-Means Clustering</a:t>
            </a:r>
          </a:p>
        </p:txBody>
      </p:sp>
      <p:sp>
        <p:nvSpPr>
          <p:cNvPr id="3" name="TextBox 2">
            <a:extLst>
              <a:ext uri="{FF2B5EF4-FFF2-40B4-BE49-F238E27FC236}">
                <a16:creationId xmlns:a16="http://schemas.microsoft.com/office/drawing/2014/main" id="{BAE94C64-0F49-4297-9716-D80DE08260C4}"/>
              </a:ext>
            </a:extLst>
          </p:cNvPr>
          <p:cNvSpPr txBox="1"/>
          <p:nvPr/>
        </p:nvSpPr>
        <p:spPr>
          <a:xfrm>
            <a:off x="965606" y="1719072"/>
            <a:ext cx="10353762" cy="2308324"/>
          </a:xfrm>
          <a:prstGeom prst="rect">
            <a:avLst/>
          </a:prstGeom>
          <a:noFill/>
        </p:spPr>
        <p:txBody>
          <a:bodyPr wrap="square" rtlCol="0">
            <a:spAutoFit/>
          </a:bodyPr>
          <a:lstStyle/>
          <a:p>
            <a:pPr marL="285750" indent="-285750">
              <a:buClr>
                <a:srgbClr val="92D050"/>
              </a:buClr>
              <a:buFont typeface="Arial" panose="020B0604020202020204" pitchFamily="34" charset="0"/>
              <a:buChar char="•"/>
            </a:pPr>
            <a:r>
              <a:rPr lang="en-SG" dirty="0"/>
              <a:t>Easy to implement</a:t>
            </a:r>
          </a:p>
          <a:p>
            <a:pPr marL="285750" indent="-285750">
              <a:buClr>
                <a:srgbClr val="92D050"/>
              </a:buClr>
              <a:buFont typeface="Arial" panose="020B0604020202020204" pitchFamily="34" charset="0"/>
              <a:buChar char="•"/>
            </a:pPr>
            <a:r>
              <a:rPr lang="en-SG" dirty="0"/>
              <a:t>Scales with large data set</a:t>
            </a:r>
          </a:p>
          <a:p>
            <a:pPr marL="285750" indent="-285750">
              <a:buClr>
                <a:srgbClr val="92D050"/>
              </a:buClr>
              <a:buFont typeface="Arial" panose="020B0604020202020204" pitchFamily="34" charset="0"/>
              <a:buChar char="•"/>
            </a:pPr>
            <a:r>
              <a:rPr lang="en-SG" dirty="0"/>
              <a:t>Guarantees convergence</a:t>
            </a:r>
          </a:p>
          <a:p>
            <a:pPr marL="285750" indent="-285750">
              <a:buClr>
                <a:srgbClr val="92D050"/>
              </a:buClr>
              <a:buFont typeface="Arial" panose="020B0604020202020204" pitchFamily="34" charset="0"/>
              <a:buChar char="•"/>
            </a:pPr>
            <a:r>
              <a:rPr lang="en-SG" dirty="0"/>
              <a:t>Have to determine the correct “k” value</a:t>
            </a:r>
          </a:p>
          <a:p>
            <a:pPr marL="285750" indent="-285750">
              <a:buClr>
                <a:srgbClr val="FF0000"/>
              </a:buClr>
              <a:buFont typeface="Arial" panose="020B0604020202020204" pitchFamily="34" charset="0"/>
              <a:buChar char="•"/>
            </a:pPr>
            <a:r>
              <a:rPr lang="en-SG" dirty="0"/>
              <a:t>Dependent on “k” values</a:t>
            </a:r>
          </a:p>
          <a:p>
            <a:pPr marL="285750" indent="-285750">
              <a:buClr>
                <a:srgbClr val="FF0000"/>
              </a:buClr>
              <a:buFont typeface="Arial" panose="020B0604020202020204" pitchFamily="34" charset="0"/>
              <a:buChar char="•"/>
            </a:pPr>
            <a:r>
              <a:rPr lang="en-SG" dirty="0"/>
              <a:t>Not useful in clustering data of varying size and density</a:t>
            </a:r>
          </a:p>
          <a:p>
            <a:pPr marL="285750" indent="-285750">
              <a:buClr>
                <a:srgbClr val="FF0000"/>
              </a:buClr>
              <a:buFont typeface="Arial" panose="020B0604020202020204" pitchFamily="34" charset="0"/>
              <a:buChar char="•"/>
            </a:pPr>
            <a:r>
              <a:rPr lang="en-SG" dirty="0"/>
              <a:t>Outliers</a:t>
            </a:r>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84053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Introduction</a:t>
            </a:r>
          </a:p>
        </p:txBody>
      </p:sp>
      <p:sp>
        <p:nvSpPr>
          <p:cNvPr id="10" name="Rectangle 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map&#10;&#10;Description automatically generated">
            <a:extLst>
              <a:ext uri="{FF2B5EF4-FFF2-40B4-BE49-F238E27FC236}">
                <a16:creationId xmlns:a16="http://schemas.microsoft.com/office/drawing/2014/main" id="{09CCCD5F-56AE-499A-A431-DF68DC4D210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24315" y="1887330"/>
            <a:ext cx="6197668" cy="3083339"/>
          </a:xfrm>
          <a:prstGeom prst="rect">
            <a:avLst/>
          </a:prstGeom>
        </p:spPr>
      </p:pic>
      <p:sp>
        <p:nvSpPr>
          <p:cNvPr id="4" name="TextBox 3">
            <a:extLst>
              <a:ext uri="{FF2B5EF4-FFF2-40B4-BE49-F238E27FC236}">
                <a16:creationId xmlns:a16="http://schemas.microsoft.com/office/drawing/2014/main" id="{D38AEDF1-8CB3-4539-9024-BE6FF95FB47D}"/>
              </a:ext>
            </a:extLst>
          </p:cNvPr>
          <p:cNvSpPr txBox="1"/>
          <p:nvPr/>
        </p:nvSpPr>
        <p:spPr>
          <a:xfrm>
            <a:off x="6803136" y="4970669"/>
            <a:ext cx="4103827" cy="369332"/>
          </a:xfrm>
          <a:prstGeom prst="rect">
            <a:avLst/>
          </a:prstGeom>
          <a:noFill/>
        </p:spPr>
        <p:txBody>
          <a:bodyPr wrap="square" rtlCol="0">
            <a:spAutoFit/>
          </a:bodyPr>
          <a:lstStyle/>
          <a:p>
            <a:r>
              <a:rPr lang="en-US" dirty="0">
                <a:solidFill>
                  <a:schemeClr val="bg1">
                    <a:lumMod val="95000"/>
                    <a:lumOff val="5000"/>
                  </a:schemeClr>
                </a:solidFill>
              </a:rPr>
              <a:t>Image taken from Unesco,2020</a:t>
            </a:r>
            <a:endParaRPr lang="en-SG" dirty="0">
              <a:solidFill>
                <a:schemeClr val="bg1">
                  <a:lumMod val="95000"/>
                  <a:lumOff val="5000"/>
                </a:schemeClr>
              </a:solidFill>
            </a:endParaRPr>
          </a:p>
        </p:txBody>
      </p:sp>
    </p:spTree>
    <p:extLst>
      <p:ext uri="{BB962C8B-B14F-4D97-AF65-F5344CB8AC3E}">
        <p14:creationId xmlns:p14="http://schemas.microsoft.com/office/powerpoint/2010/main" val="3660640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153A1-7360-4979-A664-ADA598DE8ECD}"/>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K-Means Clustering</a:t>
            </a:r>
          </a:p>
        </p:txBody>
      </p:sp>
      <p:sp>
        <p:nvSpPr>
          <p:cNvPr id="15"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86AB3A3-4A4B-472E-B996-5FF31F7779D5}"/>
              </a:ext>
            </a:extLst>
          </p:cNvPr>
          <p:cNvPicPr>
            <a:picLocks noChangeAspect="1"/>
          </p:cNvPicPr>
          <p:nvPr/>
        </p:nvPicPr>
        <p:blipFill>
          <a:blip r:embed="rId3"/>
          <a:stretch>
            <a:fillRect/>
          </a:stretch>
        </p:blipFill>
        <p:spPr>
          <a:xfrm>
            <a:off x="5425915" y="278685"/>
            <a:ext cx="6005894" cy="3903831"/>
          </a:xfrm>
          <a:prstGeom prst="rect">
            <a:avLst/>
          </a:prstGeom>
        </p:spPr>
      </p:pic>
      <p:sp>
        <p:nvSpPr>
          <p:cNvPr id="6" name="TextBox 5">
            <a:extLst>
              <a:ext uri="{FF2B5EF4-FFF2-40B4-BE49-F238E27FC236}">
                <a16:creationId xmlns:a16="http://schemas.microsoft.com/office/drawing/2014/main" id="{C133049C-F32D-45FC-B378-1EA5C495B5CF}"/>
              </a:ext>
            </a:extLst>
          </p:cNvPr>
          <p:cNvSpPr txBox="1"/>
          <p:nvPr/>
        </p:nvSpPr>
        <p:spPr>
          <a:xfrm>
            <a:off x="4922982" y="4442691"/>
            <a:ext cx="7038109" cy="1200329"/>
          </a:xfrm>
          <a:prstGeom prst="rect">
            <a:avLst/>
          </a:prstGeom>
          <a:noFill/>
        </p:spPr>
        <p:txBody>
          <a:bodyPr wrap="square" rtlCol="0">
            <a:spAutoFit/>
          </a:bodyPr>
          <a:lstStyle/>
          <a:p>
            <a:pPr marL="285750" indent="-285750">
              <a:buFont typeface="Arial" panose="020B0604020202020204" pitchFamily="34" charset="0"/>
              <a:buChar char="•"/>
            </a:pPr>
            <a:r>
              <a:rPr lang="en-SG" dirty="0">
                <a:solidFill>
                  <a:schemeClr val="bg1"/>
                </a:solidFill>
              </a:rPr>
              <a:t>K was set to 4 for simplicity’s sake</a:t>
            </a:r>
          </a:p>
          <a:p>
            <a:pPr marL="285750" indent="-285750">
              <a:buFont typeface="Arial" panose="020B0604020202020204" pitchFamily="34" charset="0"/>
              <a:buChar char="•"/>
            </a:pPr>
            <a:r>
              <a:rPr lang="en-SG" dirty="0">
                <a:solidFill>
                  <a:schemeClr val="bg1"/>
                </a:solidFill>
              </a:rPr>
              <a:t>Data was fed into python to utilize python’s library “</a:t>
            </a:r>
            <a:r>
              <a:rPr lang="en-SG" dirty="0" err="1">
                <a:solidFill>
                  <a:schemeClr val="bg1"/>
                </a:solidFill>
              </a:rPr>
              <a:t>sklearn</a:t>
            </a:r>
            <a:r>
              <a:rPr lang="en-SG" dirty="0">
                <a:solidFill>
                  <a:schemeClr val="bg1"/>
                </a:solidFill>
              </a:rPr>
              <a:t>” which was used to perform the clustering</a:t>
            </a:r>
          </a:p>
          <a:p>
            <a:pPr marL="285750" indent="-285750">
              <a:buFont typeface="Arial" panose="020B0604020202020204" pitchFamily="34" charset="0"/>
              <a:buChar char="•"/>
            </a:pPr>
            <a:r>
              <a:rPr lang="en-SG" dirty="0">
                <a:solidFill>
                  <a:schemeClr val="bg1"/>
                </a:solidFill>
              </a:rPr>
              <a:t>Results are based on user browsing history on the platform</a:t>
            </a:r>
            <a:endParaRPr lang="en-SG" dirty="0"/>
          </a:p>
        </p:txBody>
      </p:sp>
    </p:spTree>
    <p:extLst>
      <p:ext uri="{BB962C8B-B14F-4D97-AF65-F5344CB8AC3E}">
        <p14:creationId xmlns:p14="http://schemas.microsoft.com/office/powerpoint/2010/main" val="996951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919119" y="2800350"/>
            <a:ext cx="10353762" cy="1257300"/>
          </a:xfrm>
        </p:spPr>
        <p:txBody>
          <a:bodyPr>
            <a:normAutofit/>
          </a:bodyPr>
          <a:lstStyle/>
          <a:p>
            <a:r>
              <a:rPr lang="en-SG" dirty="0"/>
              <a:t>Demo</a:t>
            </a:r>
          </a:p>
        </p:txBody>
      </p:sp>
    </p:spTree>
    <p:extLst>
      <p:ext uri="{BB962C8B-B14F-4D97-AF65-F5344CB8AC3E}">
        <p14:creationId xmlns:p14="http://schemas.microsoft.com/office/powerpoint/2010/main" val="2824855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5713-88B1-4117-939C-0507F28FB976}"/>
              </a:ext>
            </a:extLst>
          </p:cNvPr>
          <p:cNvSpPr>
            <a:spLocks noGrp="1"/>
          </p:cNvSpPr>
          <p:nvPr>
            <p:ph type="ctrTitle"/>
          </p:nvPr>
        </p:nvSpPr>
        <p:spPr/>
        <p:txBody>
          <a:bodyPr/>
          <a:lstStyle/>
          <a:p>
            <a:r>
              <a:rPr lang="en-SG" dirty="0"/>
              <a:t>Q&amp;A</a:t>
            </a:r>
          </a:p>
        </p:txBody>
      </p:sp>
      <p:sp>
        <p:nvSpPr>
          <p:cNvPr id="3" name="Subtitle 2">
            <a:extLst>
              <a:ext uri="{FF2B5EF4-FFF2-40B4-BE49-F238E27FC236}">
                <a16:creationId xmlns:a16="http://schemas.microsoft.com/office/drawing/2014/main" id="{B351AC1C-BB57-40F4-BE6F-D854726CC9F7}"/>
              </a:ext>
            </a:extLst>
          </p:cNvPr>
          <p:cNvSpPr>
            <a:spLocks noGrp="1"/>
          </p:cNvSpPr>
          <p:nvPr>
            <p:ph type="subTitle" idx="1"/>
          </p:nvPr>
        </p:nvSpPr>
        <p:spPr/>
        <p:txBody>
          <a:bodyPr/>
          <a:lstStyle/>
          <a:p>
            <a:r>
              <a:rPr lang="en-SG" dirty="0"/>
              <a:t>Thank You</a:t>
            </a:r>
          </a:p>
        </p:txBody>
      </p:sp>
    </p:spTree>
    <p:extLst>
      <p:ext uri="{BB962C8B-B14F-4D97-AF65-F5344CB8AC3E}">
        <p14:creationId xmlns:p14="http://schemas.microsoft.com/office/powerpoint/2010/main" val="3665959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9246-AE35-4625-A3C6-5D0093212CCB}"/>
              </a:ext>
            </a:extLst>
          </p:cNvPr>
          <p:cNvSpPr>
            <a:spLocks noGrp="1"/>
          </p:cNvSpPr>
          <p:nvPr>
            <p:ph type="title"/>
          </p:nvPr>
        </p:nvSpPr>
        <p:spPr/>
        <p:txBody>
          <a:bodyPr/>
          <a:lstStyle/>
          <a:p>
            <a:r>
              <a:rPr lang="en-US" dirty="0"/>
              <a:t>References</a:t>
            </a:r>
            <a:endParaRPr lang="en-SG" dirty="0"/>
          </a:p>
        </p:txBody>
      </p:sp>
      <p:sp>
        <p:nvSpPr>
          <p:cNvPr id="3" name="Content Placeholder 2">
            <a:extLst>
              <a:ext uri="{FF2B5EF4-FFF2-40B4-BE49-F238E27FC236}">
                <a16:creationId xmlns:a16="http://schemas.microsoft.com/office/drawing/2014/main" id="{551E282B-779A-45CE-A22F-11D51002EEB3}"/>
              </a:ext>
            </a:extLst>
          </p:cNvPr>
          <p:cNvSpPr>
            <a:spLocks noGrp="1"/>
          </p:cNvSpPr>
          <p:nvPr>
            <p:ph idx="1"/>
          </p:nvPr>
        </p:nvSpPr>
        <p:spPr>
          <a:xfrm>
            <a:off x="913795" y="1695450"/>
            <a:ext cx="10353762" cy="4781550"/>
          </a:xfrm>
        </p:spPr>
        <p:txBody>
          <a:bodyPr>
            <a:normAutofit fontScale="92500" lnSpcReduction="10000"/>
          </a:bodyPr>
          <a:lstStyle/>
          <a:p>
            <a:r>
              <a:rPr lang="en-US" sz="1500" dirty="0">
                <a:latin typeface="Helvetica" panose="020B0604020202020204" pitchFamily="34" charset="0"/>
                <a:cs typeface="Helvetica" panose="020B0604020202020204" pitchFamily="34" charset="0"/>
              </a:rPr>
              <a:t>UNESCO. (2020, September 08). Education: From disruption to recovery. </a:t>
            </a:r>
            <a:r>
              <a:rPr lang="en-US" sz="1500" dirty="0">
                <a:latin typeface="Helvetica" panose="020B0604020202020204" pitchFamily="34" charset="0"/>
                <a:cs typeface="Helvetica" panose="020B0604020202020204" pitchFamily="34" charset="0"/>
                <a:hlinkClick r:id="rId2"/>
              </a:rPr>
              <a:t>https://en.unesco.org/covid19/educationresponse</a:t>
            </a:r>
            <a:endParaRPr lang="en-US" sz="1500" dirty="0">
              <a:latin typeface="Helvetica" panose="020B0604020202020204" pitchFamily="34" charset="0"/>
              <a:cs typeface="Helvetica" panose="020B0604020202020204" pitchFamily="34" charset="0"/>
            </a:endParaRPr>
          </a:p>
          <a:p>
            <a:r>
              <a:rPr lang="en-US" sz="1500" dirty="0">
                <a:latin typeface="Helvetica" panose="020B0604020202020204" pitchFamily="34" charset="0"/>
                <a:cs typeface="Helvetica" panose="020B0604020202020204" pitchFamily="34" charset="0"/>
              </a:rPr>
              <a:t>What is Active Learning. https://www.queensu.ca/teachingandlearning/modules/active/04_what_is_active_learning.html. Accessed 10 Dec 2020.</a:t>
            </a:r>
          </a:p>
          <a:p>
            <a:r>
              <a:rPr lang="en-US" sz="1500" dirty="0">
                <a:latin typeface="Helvetica" panose="020B0604020202020204" pitchFamily="34" charset="0"/>
                <a:cs typeface="Helvetica" panose="020B0604020202020204" pitchFamily="34" charset="0"/>
              </a:rPr>
              <a:t>Active Learning Activities. (March 04, 2019). Centre for Teaching Excellence. </a:t>
            </a:r>
          </a:p>
          <a:p>
            <a:r>
              <a:rPr lang="en-US" sz="1500" dirty="0">
                <a:latin typeface="Helvetica" panose="020B0604020202020204" pitchFamily="34" charset="0"/>
                <a:cs typeface="Helvetica" panose="020B0604020202020204" pitchFamily="34" charset="0"/>
              </a:rPr>
              <a:t>https://uwaterloo.ca/centre-for-teaching-excellence/teaching-resources/teaching-tips/developing-assignments/assignment-design/active-learning-activities </a:t>
            </a:r>
          </a:p>
          <a:p>
            <a:r>
              <a:rPr lang="en-US" sz="1500" dirty="0">
                <a:latin typeface="Helvetica" panose="020B0604020202020204" pitchFamily="34" charset="0"/>
                <a:cs typeface="Helvetica" panose="020B0604020202020204" pitchFamily="34" charset="0"/>
              </a:rPr>
              <a:t>Using Social Media for Learning. (2020, Apr 03). The University of Arizona Global Campus. https://www.ashford.edu/blog/online-learning/using-social-media-as-a-learning-tool </a:t>
            </a:r>
          </a:p>
          <a:p>
            <a:r>
              <a:rPr lang="en-US" sz="1500" dirty="0">
                <a:latin typeface="Helvetica" panose="020B0604020202020204" pitchFamily="34" charset="0"/>
                <a:cs typeface="Helvetica" panose="020B0604020202020204" pitchFamily="34" charset="0"/>
              </a:rPr>
              <a:t>Taylor, J. E., &amp; Ku, H.-Y. (2011). Measuring active learning to predict course quality. Performance Improvement Quarterly, 24(1), 31–48. doi:10.1002/piq.20104 </a:t>
            </a:r>
          </a:p>
          <a:p>
            <a:r>
              <a:rPr lang="en-SG" sz="1500" dirty="0">
                <a:latin typeface="Helvetica" panose="020B0604020202020204" pitchFamily="34" charset="0"/>
                <a:cs typeface="Helvetica" panose="020B0604020202020204" pitchFamily="34" charset="0"/>
              </a:rPr>
              <a:t>Hasegawa, </a:t>
            </a:r>
            <a:r>
              <a:rPr lang="en-SG" sz="1500" dirty="0" err="1">
                <a:latin typeface="Helvetica" panose="020B0604020202020204" pitchFamily="34" charset="0"/>
                <a:cs typeface="Helvetica" panose="020B0604020202020204" pitchFamily="34" charset="0"/>
              </a:rPr>
              <a:t>Shinobu</a:t>
            </a:r>
            <a:r>
              <a:rPr lang="en-SG" sz="1500" dirty="0">
                <a:latin typeface="Helvetica" panose="020B0604020202020204" pitchFamily="34" charset="0"/>
                <a:cs typeface="Helvetica" panose="020B0604020202020204" pitchFamily="34" charset="0"/>
              </a:rPr>
              <a:t> &amp; </a:t>
            </a:r>
            <a:r>
              <a:rPr lang="en-SG" sz="1500" dirty="0" err="1">
                <a:latin typeface="Helvetica" panose="020B0604020202020204" pitchFamily="34" charset="0"/>
                <a:cs typeface="Helvetica" panose="020B0604020202020204" pitchFamily="34" charset="0"/>
              </a:rPr>
              <a:t>Ochimizu</a:t>
            </a:r>
            <a:r>
              <a:rPr lang="en-SG" sz="1500" dirty="0">
                <a:latin typeface="Helvetica" panose="020B0604020202020204" pitchFamily="34" charset="0"/>
                <a:cs typeface="Helvetica" panose="020B0604020202020204" pitchFamily="34" charset="0"/>
              </a:rPr>
              <a:t>, K.. (2005). A learning management system based on the life cycle management model of e-learning courseware. 35 - 37. 10.1109/ICALT.2005.11.)</a:t>
            </a:r>
          </a:p>
          <a:p>
            <a:r>
              <a:rPr lang="en-SG" sz="1500" dirty="0" err="1">
                <a:latin typeface="Helvetica" panose="020B0604020202020204" pitchFamily="34" charset="0"/>
                <a:cs typeface="Helvetica" panose="020B0604020202020204" pitchFamily="34" charset="0"/>
              </a:rPr>
              <a:t>Valsamidis</a:t>
            </a:r>
            <a:r>
              <a:rPr lang="en-SG" sz="1500" dirty="0">
                <a:latin typeface="Helvetica" panose="020B0604020202020204" pitchFamily="34" charset="0"/>
                <a:cs typeface="Helvetica" panose="020B0604020202020204" pitchFamily="34" charset="0"/>
              </a:rPr>
              <a:t>, Stavros &amp; </a:t>
            </a:r>
            <a:r>
              <a:rPr lang="en-SG" sz="1500" dirty="0" err="1">
                <a:latin typeface="Helvetica" panose="020B0604020202020204" pitchFamily="34" charset="0"/>
                <a:cs typeface="Helvetica" panose="020B0604020202020204" pitchFamily="34" charset="0"/>
              </a:rPr>
              <a:t>Kontogiannis</a:t>
            </a:r>
            <a:r>
              <a:rPr lang="en-SG" sz="1500" dirty="0">
                <a:latin typeface="Helvetica" panose="020B0604020202020204" pitchFamily="34" charset="0"/>
                <a:cs typeface="Helvetica" panose="020B0604020202020204" pitchFamily="34" charset="0"/>
              </a:rPr>
              <a:t>, S. &amp; </a:t>
            </a:r>
            <a:r>
              <a:rPr lang="en-SG" sz="1500" dirty="0" err="1">
                <a:latin typeface="Helvetica" panose="020B0604020202020204" pitchFamily="34" charset="0"/>
                <a:cs typeface="Helvetica" panose="020B0604020202020204" pitchFamily="34" charset="0"/>
              </a:rPr>
              <a:t>Kazanidis</a:t>
            </a:r>
            <a:r>
              <a:rPr lang="en-SG" sz="1500" dirty="0">
                <a:latin typeface="Helvetica" panose="020B0604020202020204" pitchFamily="34" charset="0"/>
                <a:cs typeface="Helvetica" panose="020B0604020202020204" pitchFamily="34" charset="0"/>
              </a:rPr>
              <a:t>, </a:t>
            </a:r>
            <a:r>
              <a:rPr lang="en-SG" sz="1500" dirty="0" err="1">
                <a:latin typeface="Helvetica" panose="020B0604020202020204" pitchFamily="34" charset="0"/>
                <a:cs typeface="Helvetica" panose="020B0604020202020204" pitchFamily="34" charset="0"/>
              </a:rPr>
              <a:t>Ioannis</a:t>
            </a:r>
            <a:r>
              <a:rPr lang="en-SG" sz="1500" dirty="0">
                <a:latin typeface="Helvetica" panose="020B0604020202020204" pitchFamily="34" charset="0"/>
                <a:cs typeface="Helvetica" panose="020B0604020202020204" pitchFamily="34" charset="0"/>
              </a:rPr>
              <a:t> &amp; </a:t>
            </a:r>
            <a:r>
              <a:rPr lang="en-SG" sz="1500" dirty="0" err="1">
                <a:latin typeface="Helvetica" panose="020B0604020202020204" pitchFamily="34" charset="0"/>
                <a:cs typeface="Helvetica" panose="020B0604020202020204" pitchFamily="34" charset="0"/>
              </a:rPr>
              <a:t>Theodosiou</a:t>
            </a:r>
            <a:r>
              <a:rPr lang="en-SG" sz="1500" dirty="0">
                <a:latin typeface="Helvetica" panose="020B0604020202020204" pitchFamily="34" charset="0"/>
                <a:cs typeface="Helvetica" panose="020B0604020202020204" pitchFamily="34" charset="0"/>
              </a:rPr>
              <a:t>, </a:t>
            </a:r>
            <a:r>
              <a:rPr lang="en-SG" sz="1500" dirty="0" err="1">
                <a:latin typeface="Helvetica" panose="020B0604020202020204" pitchFamily="34" charset="0"/>
                <a:cs typeface="Helvetica" panose="020B0604020202020204" pitchFamily="34" charset="0"/>
              </a:rPr>
              <a:t>Theodosios</a:t>
            </a:r>
            <a:r>
              <a:rPr lang="en-SG" sz="1500" dirty="0">
                <a:latin typeface="Helvetica" panose="020B0604020202020204" pitchFamily="34" charset="0"/>
                <a:cs typeface="Helvetica" panose="020B0604020202020204" pitchFamily="34" charset="0"/>
              </a:rPr>
              <a:t> &amp; </a:t>
            </a:r>
            <a:r>
              <a:rPr lang="en-SG" sz="1500" dirty="0" err="1">
                <a:latin typeface="Helvetica" panose="020B0604020202020204" pitchFamily="34" charset="0"/>
                <a:cs typeface="Helvetica" panose="020B0604020202020204" pitchFamily="34" charset="0"/>
              </a:rPr>
              <a:t>Karakos</a:t>
            </a:r>
            <a:r>
              <a:rPr lang="en-SG" sz="1500" dirty="0">
                <a:latin typeface="Helvetica" panose="020B0604020202020204" pitchFamily="34" charset="0"/>
                <a:cs typeface="Helvetica" panose="020B0604020202020204" pitchFamily="34" charset="0"/>
              </a:rPr>
              <a:t>, Alexandros. (2012). A Clustering Methodology of Web Log Data for Learning Management Systems. Educational Technology and Society. 15</a:t>
            </a:r>
          </a:p>
          <a:p>
            <a:r>
              <a:rPr lang="en-US" sz="1500" dirty="0" err="1">
                <a:latin typeface="Helvetica" panose="020B0604020202020204" pitchFamily="34" charset="0"/>
                <a:cs typeface="Helvetica" panose="020B0604020202020204" pitchFamily="34" charset="0"/>
              </a:rPr>
              <a:t>Steinley</a:t>
            </a:r>
            <a:r>
              <a:rPr lang="en-US" sz="1500" dirty="0">
                <a:latin typeface="Helvetica" panose="020B0604020202020204" pitchFamily="34" charset="0"/>
                <a:cs typeface="Helvetica" panose="020B0604020202020204" pitchFamily="34" charset="0"/>
              </a:rPr>
              <a:t>, D., &amp; </a:t>
            </a:r>
            <a:r>
              <a:rPr lang="en-US" sz="1500" dirty="0" err="1">
                <a:latin typeface="Helvetica" panose="020B0604020202020204" pitchFamily="34" charset="0"/>
                <a:cs typeface="Helvetica" panose="020B0604020202020204" pitchFamily="34" charset="0"/>
              </a:rPr>
              <a:t>Brusco</a:t>
            </a:r>
            <a:r>
              <a:rPr lang="en-US" sz="1500" dirty="0">
                <a:latin typeface="Helvetica" panose="020B0604020202020204" pitchFamily="34" charset="0"/>
                <a:cs typeface="Helvetica" panose="020B0604020202020204" pitchFamily="34" charset="0"/>
              </a:rPr>
              <a:t>, M. J. (2007). Initializing K-means Batch Clustering: A Critical Evaluation of Several Techniques. Journal of Classification, 24(1), 99–121. doi:10.1007/s00357-007-0003-0 </a:t>
            </a:r>
            <a:endParaRPr lang="en-SG" sz="1500" dirty="0">
              <a:latin typeface="Helvetica" panose="020B0604020202020204" pitchFamily="34" charset="0"/>
              <a:cs typeface="Helvetica" panose="020B0604020202020204" pitchFamily="34" charset="0"/>
            </a:endParaRPr>
          </a:p>
          <a:p>
            <a:pPr marL="36900" indent="0">
              <a:buNone/>
            </a:pPr>
            <a:endParaRPr lang="en-SG" sz="15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3558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Introduction</a:t>
            </a:r>
          </a:p>
        </p:txBody>
      </p:sp>
      <p:sp>
        <p:nvSpPr>
          <p:cNvPr id="26" name="Rectangle 25">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map&#10;&#10;Description automatically generated">
            <a:extLst>
              <a:ext uri="{FF2B5EF4-FFF2-40B4-BE49-F238E27FC236}">
                <a16:creationId xmlns:a16="http://schemas.microsoft.com/office/drawing/2014/main" id="{3CC9291B-E561-463A-9DBC-8A61CC0376B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24315" y="1972549"/>
            <a:ext cx="6197668" cy="2912902"/>
          </a:xfrm>
          <a:prstGeom prst="rect">
            <a:avLst/>
          </a:prstGeom>
        </p:spPr>
      </p:pic>
      <p:sp>
        <p:nvSpPr>
          <p:cNvPr id="8" name="TextBox 7">
            <a:extLst>
              <a:ext uri="{FF2B5EF4-FFF2-40B4-BE49-F238E27FC236}">
                <a16:creationId xmlns:a16="http://schemas.microsoft.com/office/drawing/2014/main" id="{36236684-37B1-43D8-88D1-44DA8D51409B}"/>
              </a:ext>
            </a:extLst>
          </p:cNvPr>
          <p:cNvSpPr txBox="1"/>
          <p:nvPr/>
        </p:nvSpPr>
        <p:spPr>
          <a:xfrm>
            <a:off x="6803136" y="4970669"/>
            <a:ext cx="4103827" cy="369332"/>
          </a:xfrm>
          <a:prstGeom prst="rect">
            <a:avLst/>
          </a:prstGeom>
          <a:noFill/>
        </p:spPr>
        <p:txBody>
          <a:bodyPr wrap="square" rtlCol="0">
            <a:spAutoFit/>
          </a:bodyPr>
          <a:lstStyle/>
          <a:p>
            <a:r>
              <a:rPr lang="en-US" dirty="0">
                <a:solidFill>
                  <a:schemeClr val="bg1">
                    <a:lumMod val="95000"/>
                    <a:lumOff val="5000"/>
                  </a:schemeClr>
                </a:solidFill>
              </a:rPr>
              <a:t>Image taken from (Unesco,2020)</a:t>
            </a:r>
            <a:endParaRPr lang="en-SG" dirty="0">
              <a:solidFill>
                <a:schemeClr val="bg1">
                  <a:lumMod val="95000"/>
                  <a:lumOff val="5000"/>
                </a:schemeClr>
              </a:solidFill>
            </a:endParaRPr>
          </a:p>
        </p:txBody>
      </p:sp>
    </p:spTree>
    <p:extLst>
      <p:ext uri="{BB962C8B-B14F-4D97-AF65-F5344CB8AC3E}">
        <p14:creationId xmlns:p14="http://schemas.microsoft.com/office/powerpoint/2010/main" val="2290816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1375982" y="5155337"/>
            <a:ext cx="9440034" cy="1088336"/>
          </a:xfrm>
        </p:spPr>
        <p:txBody>
          <a:bodyPr vert="horz" lIns="91440" tIns="45720" rIns="91440" bIns="45720" rtlCol="0" anchor="b">
            <a:normAutofit fontScale="90000"/>
          </a:bodyPr>
          <a:lstStyle/>
          <a:p>
            <a:r>
              <a:rPr lang="en-US" sz="4800" dirty="0"/>
              <a:t>Introduction (Comparison of Different LMS)</a:t>
            </a:r>
          </a:p>
        </p:txBody>
      </p:sp>
      <p:pic>
        <p:nvPicPr>
          <p:cNvPr id="12" name="Picture 11">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a:extLst>
              <a:ext uri="{FF2B5EF4-FFF2-40B4-BE49-F238E27FC236}">
                <a16:creationId xmlns:a16="http://schemas.microsoft.com/office/drawing/2014/main" id="{66176D07-A16C-4D48-BD91-F3B55BE9C9AB}"/>
              </a:ext>
            </a:extLst>
          </p:cNvPr>
          <p:cNvPicPr/>
          <p:nvPr/>
        </p:nvPicPr>
        <p:blipFill>
          <a:blip r:embed="rId4"/>
          <a:stretch>
            <a:fillRect/>
          </a:stretch>
        </p:blipFill>
        <p:spPr>
          <a:xfrm>
            <a:off x="643467" y="833059"/>
            <a:ext cx="5130799" cy="2924555"/>
          </a:xfrm>
          <a:prstGeom prst="rect">
            <a:avLst/>
          </a:prstGeom>
        </p:spPr>
      </p:pic>
      <p:cxnSp>
        <p:nvCxnSpPr>
          <p:cNvPr id="14" name="Straight Connector 13">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6CF6B11-937C-4D07-8AE2-E391FD523C9F}"/>
              </a:ext>
            </a:extLst>
          </p:cNvPr>
          <p:cNvPicPr/>
          <p:nvPr/>
        </p:nvPicPr>
        <p:blipFill>
          <a:blip r:embed="rId5"/>
          <a:stretch>
            <a:fillRect/>
          </a:stretch>
        </p:blipFill>
        <p:spPr>
          <a:xfrm>
            <a:off x="6417733" y="845886"/>
            <a:ext cx="5130800" cy="2898901"/>
          </a:xfrm>
          <a:prstGeom prst="rect">
            <a:avLst/>
          </a:prstGeom>
        </p:spPr>
      </p:pic>
      <p:sp>
        <p:nvSpPr>
          <p:cNvPr id="3" name="TextBox 2">
            <a:extLst>
              <a:ext uri="{FF2B5EF4-FFF2-40B4-BE49-F238E27FC236}">
                <a16:creationId xmlns:a16="http://schemas.microsoft.com/office/drawing/2014/main" id="{7EF35414-A586-4AF7-AD3E-CBDCAB57A364}"/>
              </a:ext>
            </a:extLst>
          </p:cNvPr>
          <p:cNvSpPr txBox="1"/>
          <p:nvPr/>
        </p:nvSpPr>
        <p:spPr>
          <a:xfrm>
            <a:off x="1152939" y="3945835"/>
            <a:ext cx="2961861" cy="369332"/>
          </a:xfrm>
          <a:prstGeom prst="rect">
            <a:avLst/>
          </a:prstGeom>
          <a:noFill/>
        </p:spPr>
        <p:txBody>
          <a:bodyPr wrap="square" rtlCol="0">
            <a:spAutoFit/>
          </a:bodyPr>
          <a:lstStyle/>
          <a:p>
            <a:r>
              <a:rPr lang="en-US" dirty="0"/>
              <a:t>Image taken from Moodle</a:t>
            </a:r>
            <a:endParaRPr lang="en-SG" dirty="0"/>
          </a:p>
        </p:txBody>
      </p:sp>
      <p:sp>
        <p:nvSpPr>
          <p:cNvPr id="9" name="TextBox 8">
            <a:extLst>
              <a:ext uri="{FF2B5EF4-FFF2-40B4-BE49-F238E27FC236}">
                <a16:creationId xmlns:a16="http://schemas.microsoft.com/office/drawing/2014/main" id="{54707E1F-8985-4AB2-B64A-07F1AC736779}"/>
              </a:ext>
            </a:extLst>
          </p:cNvPr>
          <p:cNvSpPr txBox="1"/>
          <p:nvPr/>
        </p:nvSpPr>
        <p:spPr>
          <a:xfrm>
            <a:off x="7749209" y="3913569"/>
            <a:ext cx="3289852" cy="369332"/>
          </a:xfrm>
          <a:prstGeom prst="rect">
            <a:avLst/>
          </a:prstGeom>
          <a:noFill/>
        </p:spPr>
        <p:txBody>
          <a:bodyPr wrap="square" rtlCol="0">
            <a:spAutoFit/>
          </a:bodyPr>
          <a:lstStyle/>
          <a:p>
            <a:r>
              <a:rPr lang="en-US" dirty="0"/>
              <a:t>Image taken from </a:t>
            </a:r>
            <a:r>
              <a:rPr lang="en-US" dirty="0" err="1"/>
              <a:t>BlackBoard</a:t>
            </a:r>
            <a:endParaRPr lang="en-SG" dirty="0"/>
          </a:p>
        </p:txBody>
      </p:sp>
    </p:spTree>
    <p:extLst>
      <p:ext uri="{BB962C8B-B14F-4D97-AF65-F5344CB8AC3E}">
        <p14:creationId xmlns:p14="http://schemas.microsoft.com/office/powerpoint/2010/main" val="2461029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lstStyle/>
          <a:p>
            <a:r>
              <a:rPr lang="en-SG" dirty="0"/>
              <a:t>Objective</a:t>
            </a:r>
          </a:p>
        </p:txBody>
      </p:sp>
      <p:sp>
        <p:nvSpPr>
          <p:cNvPr id="3" name="TextBox 2">
            <a:extLst>
              <a:ext uri="{FF2B5EF4-FFF2-40B4-BE49-F238E27FC236}">
                <a16:creationId xmlns:a16="http://schemas.microsoft.com/office/drawing/2014/main" id="{CD9D5B64-BE68-46C5-A228-B4F2E25D6E44}"/>
              </a:ext>
            </a:extLst>
          </p:cNvPr>
          <p:cNvSpPr txBox="1"/>
          <p:nvPr/>
        </p:nvSpPr>
        <p:spPr>
          <a:xfrm>
            <a:off x="2261937" y="1934678"/>
            <a:ext cx="9355756" cy="2400657"/>
          </a:xfrm>
          <a:prstGeom prst="rect">
            <a:avLst/>
          </a:prstGeom>
          <a:noFill/>
        </p:spPr>
        <p:txBody>
          <a:bodyPr wrap="square" rtlCol="0">
            <a:spAutoFit/>
          </a:bodyPr>
          <a:lstStyle/>
          <a:p>
            <a:pPr marL="285750" indent="-285750">
              <a:buFont typeface="Arial" panose="020B0604020202020204" pitchFamily="34" charset="0"/>
              <a:buChar char="•"/>
            </a:pPr>
            <a:r>
              <a:rPr lang="en-SG" sz="2500" dirty="0"/>
              <a:t>To discuss in depth what active learning is</a:t>
            </a:r>
          </a:p>
          <a:p>
            <a:pPr marL="285750" indent="-285750">
              <a:buFont typeface="Arial" panose="020B0604020202020204" pitchFamily="34" charset="0"/>
              <a:buChar char="•"/>
            </a:pPr>
            <a:r>
              <a:rPr lang="en-SG" sz="2500" dirty="0"/>
              <a:t>To mention some of the activities that facilitate active learning</a:t>
            </a:r>
          </a:p>
          <a:p>
            <a:pPr marL="285750" indent="-285750">
              <a:buFont typeface="Arial" panose="020B0604020202020204" pitchFamily="34" charset="0"/>
              <a:buChar char="•"/>
            </a:pPr>
            <a:r>
              <a:rPr lang="en-SG" sz="2500" dirty="0"/>
              <a:t>To implement an effective LMS platform</a:t>
            </a:r>
          </a:p>
          <a:p>
            <a:pPr marL="285750" indent="-285750">
              <a:buFont typeface="Arial" panose="020B0604020202020204" pitchFamily="34" charset="0"/>
              <a:buChar char="•"/>
            </a:pPr>
            <a:r>
              <a:rPr lang="en-SG" sz="2500" dirty="0"/>
              <a:t>To discuss the analytics offered on the new LMS platform</a:t>
            </a:r>
          </a:p>
          <a:p>
            <a:pPr marL="285750" indent="-285750">
              <a:buFont typeface="Arial" panose="020B0604020202020204" pitchFamily="34" charset="0"/>
              <a:buChar char="•"/>
            </a:pPr>
            <a:r>
              <a:rPr lang="en-SG" sz="2500" dirty="0"/>
              <a:t>To eventually run a clustering algorithm within the LMS platform</a:t>
            </a:r>
          </a:p>
        </p:txBody>
      </p:sp>
    </p:spTree>
    <p:extLst>
      <p:ext uri="{BB962C8B-B14F-4D97-AF65-F5344CB8AC3E}">
        <p14:creationId xmlns:p14="http://schemas.microsoft.com/office/powerpoint/2010/main" val="66046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lstStyle/>
          <a:p>
            <a:r>
              <a:rPr lang="en-SG" dirty="0"/>
              <a:t>Definition- Active Learning</a:t>
            </a:r>
          </a:p>
        </p:txBody>
      </p:sp>
      <p:sp>
        <p:nvSpPr>
          <p:cNvPr id="3" name="TextBox 2">
            <a:extLst>
              <a:ext uri="{FF2B5EF4-FFF2-40B4-BE49-F238E27FC236}">
                <a16:creationId xmlns:a16="http://schemas.microsoft.com/office/drawing/2014/main" id="{9771E237-CC7E-4343-A6A5-B3B8B5CDAD4E}"/>
              </a:ext>
            </a:extLst>
          </p:cNvPr>
          <p:cNvSpPr txBox="1"/>
          <p:nvPr/>
        </p:nvSpPr>
        <p:spPr>
          <a:xfrm>
            <a:off x="77002" y="1866900"/>
            <a:ext cx="11685070" cy="3323987"/>
          </a:xfrm>
          <a:prstGeom prst="rect">
            <a:avLst/>
          </a:prstGeom>
          <a:noFill/>
        </p:spPr>
        <p:txBody>
          <a:bodyPr wrap="square" rtlCol="0">
            <a:spAutoFit/>
          </a:bodyPr>
          <a:lstStyle/>
          <a:p>
            <a:pPr marL="285750" indent="-285750">
              <a:buFont typeface="Arial" panose="020B0604020202020204" pitchFamily="34" charset="0"/>
              <a:buChar char="•"/>
            </a:pPr>
            <a:r>
              <a:rPr lang="en-SG" sz="3000" dirty="0"/>
              <a:t>Learners are engaged in the learning process</a:t>
            </a:r>
          </a:p>
          <a:p>
            <a:pPr marL="285750" indent="-285750">
              <a:buFont typeface="Arial" panose="020B0604020202020204" pitchFamily="34" charset="0"/>
              <a:buChar char="•"/>
            </a:pPr>
            <a:r>
              <a:rPr lang="en-SG" sz="3000" dirty="0"/>
              <a:t>Learners participate more in discussion, problem solving to apply the knowledge taught</a:t>
            </a:r>
          </a:p>
          <a:p>
            <a:pPr marL="285750" indent="-285750">
              <a:buFont typeface="Arial" panose="020B0604020202020204" pitchFamily="34" charset="0"/>
              <a:buChar char="•"/>
            </a:pPr>
            <a:r>
              <a:rPr lang="en-SG" sz="3000" dirty="0"/>
              <a:t>Responsibility falls on the learners to take an active role in reinforcing their own learning</a:t>
            </a:r>
          </a:p>
          <a:p>
            <a:pPr marL="285750" indent="-285750">
              <a:buFont typeface="Arial" panose="020B0604020202020204" pitchFamily="34" charset="0"/>
              <a:buChar char="•"/>
            </a:pPr>
            <a:r>
              <a:rPr lang="en-SG" sz="3000" dirty="0"/>
              <a:t>Active learning promotes deep thinking and the application of knowledge (what is active learning, 2020)</a:t>
            </a:r>
          </a:p>
        </p:txBody>
      </p:sp>
    </p:spTree>
    <p:extLst>
      <p:ext uri="{BB962C8B-B14F-4D97-AF65-F5344CB8AC3E}">
        <p14:creationId xmlns:p14="http://schemas.microsoft.com/office/powerpoint/2010/main" val="335253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p:txBody>
          <a:bodyPr/>
          <a:lstStyle/>
          <a:p>
            <a:r>
              <a:rPr lang="en-SG" dirty="0"/>
              <a:t>Active Learning</a:t>
            </a:r>
          </a:p>
        </p:txBody>
      </p:sp>
      <p:sp>
        <p:nvSpPr>
          <p:cNvPr id="3" name="TextBox 2">
            <a:extLst>
              <a:ext uri="{FF2B5EF4-FFF2-40B4-BE49-F238E27FC236}">
                <a16:creationId xmlns:a16="http://schemas.microsoft.com/office/drawing/2014/main" id="{9771E237-CC7E-4343-A6A5-B3B8B5CDAD4E}"/>
              </a:ext>
            </a:extLst>
          </p:cNvPr>
          <p:cNvSpPr txBox="1"/>
          <p:nvPr/>
        </p:nvSpPr>
        <p:spPr>
          <a:xfrm>
            <a:off x="77002" y="1866900"/>
            <a:ext cx="11685070" cy="1477328"/>
          </a:xfrm>
          <a:prstGeom prst="rect">
            <a:avLst/>
          </a:prstGeom>
          <a:noFill/>
        </p:spPr>
        <p:txBody>
          <a:bodyPr wrap="square" rtlCol="0">
            <a:spAutoFit/>
          </a:bodyPr>
          <a:lstStyle/>
          <a:p>
            <a:pPr marL="285750" indent="-285750">
              <a:buFont typeface="Arial" panose="020B0604020202020204" pitchFamily="34" charset="0"/>
              <a:buChar char="•"/>
            </a:pPr>
            <a:r>
              <a:rPr lang="en-SG" sz="3000" dirty="0"/>
              <a:t>Builds understanding behind concepts</a:t>
            </a:r>
          </a:p>
          <a:p>
            <a:pPr marL="285750" indent="-285750">
              <a:buFont typeface="Arial" panose="020B0604020202020204" pitchFamily="34" charset="0"/>
              <a:buChar char="•"/>
            </a:pPr>
            <a:r>
              <a:rPr lang="en-SG" sz="3000" dirty="0"/>
              <a:t>Focuses more on knowledge construction rather than transmission</a:t>
            </a:r>
          </a:p>
          <a:p>
            <a:pPr marL="285750" indent="-285750">
              <a:buFont typeface="Arial" panose="020B0604020202020204" pitchFamily="34" charset="0"/>
              <a:buChar char="•"/>
            </a:pPr>
            <a:r>
              <a:rPr lang="en-SG" sz="3000" dirty="0"/>
              <a:t>Adopts a more hands-on approach in learning</a:t>
            </a:r>
          </a:p>
        </p:txBody>
      </p:sp>
    </p:spTree>
    <p:extLst>
      <p:ext uri="{BB962C8B-B14F-4D97-AF65-F5344CB8AC3E}">
        <p14:creationId xmlns:p14="http://schemas.microsoft.com/office/powerpoint/2010/main" val="17871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1FAFD0-E2BD-43A7-9BF3-D47FB1DDE6E6}"/>
              </a:ext>
            </a:extLst>
          </p:cNvPr>
          <p:cNvPicPr>
            <a:picLocks noChangeAspect="1"/>
          </p:cNvPicPr>
          <p:nvPr/>
        </p:nvPicPr>
        <p:blipFill rotWithShape="1">
          <a:blip r:embed="rId3">
            <a:alphaModFix amt="35000"/>
          </a:blip>
          <a:srcRect t="14444" b="969"/>
          <a:stretch/>
        </p:blipFill>
        <p:spPr>
          <a:xfrm>
            <a:off x="20" y="10"/>
            <a:ext cx="12191981" cy="6857990"/>
          </a:xfrm>
          <a:prstGeom prst="rect">
            <a:avLst/>
          </a:prstGeom>
        </p:spPr>
      </p:pic>
      <p:sp>
        <p:nvSpPr>
          <p:cNvPr id="2" name="Title 1">
            <a:extLst>
              <a:ext uri="{FF2B5EF4-FFF2-40B4-BE49-F238E27FC236}">
                <a16:creationId xmlns:a16="http://schemas.microsoft.com/office/drawing/2014/main" id="{6EB8CC10-F52C-4BC3-A659-915345B557D8}"/>
              </a:ext>
            </a:extLst>
          </p:cNvPr>
          <p:cNvSpPr>
            <a:spLocks noGrp="1"/>
          </p:cNvSpPr>
          <p:nvPr>
            <p:ph type="title"/>
          </p:nvPr>
        </p:nvSpPr>
        <p:spPr>
          <a:xfrm>
            <a:off x="5491492" y="1445574"/>
            <a:ext cx="5612012" cy="1297626"/>
          </a:xfrm>
        </p:spPr>
        <p:txBody>
          <a:bodyPr vert="horz" lIns="91440" tIns="45720" rIns="91440" bIns="45720" rtlCol="0" anchor="ctr">
            <a:normAutofit/>
          </a:bodyPr>
          <a:lstStyle/>
          <a:p>
            <a:r>
              <a:rPr lang="en-US" sz="4000">
                <a:solidFill>
                  <a:srgbClr val="FFFFFF"/>
                </a:solidFill>
              </a:rPr>
              <a:t>Active Learning Activities</a:t>
            </a:r>
          </a:p>
        </p:txBody>
      </p:sp>
      <p:sp>
        <p:nvSpPr>
          <p:cNvPr id="18" name="Freeform: Shape 17">
            <a:extLst>
              <a:ext uri="{FF2B5EF4-FFF2-40B4-BE49-F238E27FC236}">
                <a16:creationId xmlns:a16="http://schemas.microsoft.com/office/drawing/2014/main" id="{6576A321-2C04-4E8E-B7C0-22588C9C5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404" y="1253030"/>
            <a:ext cx="4901184" cy="4781866"/>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E1D19F64-BD1B-4B3C-A7E7-EFFD40741F62}"/>
              </a:ext>
            </a:extLst>
          </p:cNvPr>
          <p:cNvPicPr>
            <a:picLocks noChangeAspect="1"/>
          </p:cNvPicPr>
          <p:nvPr/>
        </p:nvPicPr>
        <p:blipFill rotWithShape="1">
          <a:blip r:embed="rId4"/>
          <a:srcRect l="37592" r="1944"/>
          <a:stretch/>
        </p:blipFill>
        <p:spPr>
          <a:xfrm>
            <a:off x="-7489" y="1357963"/>
            <a:ext cx="4607403" cy="4572000"/>
          </a:xfrm>
          <a:custGeom>
            <a:avLst/>
            <a:gdLst/>
            <a:ahLst/>
            <a:cxnLst/>
            <a:rect l="l" t="t" r="r" b="b"/>
            <a:pathLst>
              <a:path w="4607403" h="4572000">
                <a:moveTo>
                  <a:pt x="0" y="0"/>
                </a:moveTo>
                <a:lnTo>
                  <a:pt x="4444457" y="0"/>
                </a:lnTo>
                <a:cubicBezTo>
                  <a:pt x="4534450" y="0"/>
                  <a:pt x="4607403" y="72953"/>
                  <a:pt x="4607403" y="162946"/>
                </a:cubicBezTo>
                <a:lnTo>
                  <a:pt x="4607403" y="4409054"/>
                </a:lnTo>
                <a:cubicBezTo>
                  <a:pt x="4607403" y="4499047"/>
                  <a:pt x="4534450" y="4572000"/>
                  <a:pt x="4444457" y="4572000"/>
                </a:cubicBezTo>
                <a:lnTo>
                  <a:pt x="0" y="4572000"/>
                </a:lnTo>
                <a:close/>
              </a:path>
            </a:pathLst>
          </a:custGeom>
        </p:spPr>
      </p:pic>
      <p:sp>
        <p:nvSpPr>
          <p:cNvPr id="3" name="TextBox 2">
            <a:extLst>
              <a:ext uri="{FF2B5EF4-FFF2-40B4-BE49-F238E27FC236}">
                <a16:creationId xmlns:a16="http://schemas.microsoft.com/office/drawing/2014/main" id="{9771E237-CC7E-4343-A6A5-B3B8B5CDAD4E}"/>
              </a:ext>
            </a:extLst>
          </p:cNvPr>
          <p:cNvSpPr txBox="1"/>
          <p:nvPr/>
        </p:nvSpPr>
        <p:spPr>
          <a:xfrm>
            <a:off x="5498975" y="2743200"/>
            <a:ext cx="5604529" cy="3186763"/>
          </a:xfrm>
          <a:prstGeom prst="rect">
            <a:avLst/>
          </a:prstGeom>
        </p:spPr>
        <p:txBody>
          <a:bodyPr vert="horz" lIns="91440" tIns="45720" rIns="91440" bIns="45720" rtlCol="0" anchor="ctr">
            <a:normAutofit/>
          </a:bodyPr>
          <a:lstStyle/>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rPr>
              <a:t>Learning by teaching</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rPr>
              <a:t>Small group discussions</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rPr>
              <a:t>Debates</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rPr>
              <a:t>Think-Pair Share</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rPr>
              <a:t>Sticky note Clustering</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rPr>
              <a:t>Dotmocracy (Active learning activities,2019)</a:t>
            </a:r>
          </a:p>
        </p:txBody>
      </p:sp>
      <p:sp>
        <p:nvSpPr>
          <p:cNvPr id="6" name="TextBox 5">
            <a:extLst>
              <a:ext uri="{FF2B5EF4-FFF2-40B4-BE49-F238E27FC236}">
                <a16:creationId xmlns:a16="http://schemas.microsoft.com/office/drawing/2014/main" id="{04079789-EE4C-4D63-8950-0B3DF9A6717A}"/>
              </a:ext>
            </a:extLst>
          </p:cNvPr>
          <p:cNvSpPr txBox="1"/>
          <p:nvPr/>
        </p:nvSpPr>
        <p:spPr>
          <a:xfrm>
            <a:off x="129209" y="6182139"/>
            <a:ext cx="4293704" cy="369332"/>
          </a:xfrm>
          <a:prstGeom prst="rect">
            <a:avLst/>
          </a:prstGeom>
          <a:noFill/>
        </p:spPr>
        <p:txBody>
          <a:bodyPr wrap="square" rtlCol="0">
            <a:spAutoFit/>
          </a:bodyPr>
          <a:lstStyle/>
          <a:p>
            <a:r>
              <a:rPr lang="en-US" dirty="0"/>
              <a:t>Image taken from www.dotmacracy.org </a:t>
            </a:r>
            <a:endParaRPr lang="en-SG" dirty="0"/>
          </a:p>
        </p:txBody>
      </p:sp>
    </p:spTree>
    <p:extLst>
      <p:ext uri="{BB962C8B-B14F-4D97-AF65-F5344CB8AC3E}">
        <p14:creationId xmlns:p14="http://schemas.microsoft.com/office/powerpoint/2010/main" val="25841439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834</TotalTime>
  <Words>1841</Words>
  <Application>Microsoft Office PowerPoint</Application>
  <PresentationFormat>Widescreen</PresentationFormat>
  <Paragraphs>192</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Carlito</vt:lpstr>
      <vt:lpstr>Arial</vt:lpstr>
      <vt:lpstr>Arial Nova</vt:lpstr>
      <vt:lpstr>Arial Nova Light</vt:lpstr>
      <vt:lpstr>Helvetica</vt:lpstr>
      <vt:lpstr>Wingdings</vt:lpstr>
      <vt:lpstr>Wingdings 2</vt:lpstr>
      <vt:lpstr>SlateVTI</vt:lpstr>
      <vt:lpstr>AI-based Active and Social Learning</vt:lpstr>
      <vt:lpstr>Table Of Content</vt:lpstr>
      <vt:lpstr>Introduction</vt:lpstr>
      <vt:lpstr>Introduction</vt:lpstr>
      <vt:lpstr>Introduction (Comparison of Different LMS)</vt:lpstr>
      <vt:lpstr>Objective</vt:lpstr>
      <vt:lpstr>Definition- Active Learning</vt:lpstr>
      <vt:lpstr>Active Learning</vt:lpstr>
      <vt:lpstr>Active Learning Activities</vt:lpstr>
      <vt:lpstr>Social media in active learning</vt:lpstr>
      <vt:lpstr>Technologies used</vt:lpstr>
      <vt:lpstr>Front End</vt:lpstr>
      <vt:lpstr>Front End</vt:lpstr>
      <vt:lpstr>Back End</vt:lpstr>
      <vt:lpstr>Back End</vt:lpstr>
      <vt:lpstr>Use of analytics in LMS</vt:lpstr>
      <vt:lpstr>Web Log Analytics</vt:lpstr>
      <vt:lpstr>Life –Cycle analysis</vt:lpstr>
      <vt:lpstr>Learning Progression Analysis</vt:lpstr>
      <vt:lpstr>Introduction of Clustering and Content filtering</vt:lpstr>
      <vt:lpstr>Introduction of Clustering and Content filtering</vt:lpstr>
      <vt:lpstr>Markov Clustering Algorithm</vt:lpstr>
      <vt:lpstr>Markov Clustering Algorithm</vt:lpstr>
      <vt:lpstr>Markov Clustering Algorithm</vt:lpstr>
      <vt:lpstr>Markov Clustering Algorithm</vt:lpstr>
      <vt:lpstr>Markov Clustering Algorithm</vt:lpstr>
      <vt:lpstr>K-Means Clustering</vt:lpstr>
      <vt:lpstr>K-Means Clustering</vt:lpstr>
      <vt:lpstr>K-Means Clustering</vt:lpstr>
      <vt:lpstr>K-Means Clustering</vt:lpstr>
      <vt:lpstr>Demo</vt:lpstr>
      <vt:lpstr>Q&amp;A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AI-based Active and Social Learning</dc:title>
  <dc:creator>#NICHOLAS KOH EN JIAN#</dc:creator>
  <cp:lastModifiedBy>#NICHOLAS KOH EN JIAN#</cp:lastModifiedBy>
  <cp:revision>15</cp:revision>
  <dcterms:created xsi:type="dcterms:W3CDTF">2020-12-13T15:19:37Z</dcterms:created>
  <dcterms:modified xsi:type="dcterms:W3CDTF">2020-12-15T06:50:50Z</dcterms:modified>
</cp:coreProperties>
</file>